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09" r:id="rId1"/>
  </p:sldMasterIdLst>
  <p:notesMasterIdLst>
    <p:notesMasterId r:id="rId197"/>
  </p:notesMasterIdLst>
  <p:handoutMasterIdLst>
    <p:handoutMasterId r:id="rId198"/>
  </p:handoutMasterIdLst>
  <p:sldIdLst>
    <p:sldId id="287" r:id="rId2"/>
    <p:sldId id="304" r:id="rId3"/>
    <p:sldId id="453" r:id="rId4"/>
    <p:sldId id="324" r:id="rId5"/>
    <p:sldId id="335" r:id="rId6"/>
    <p:sldId id="311" r:id="rId7"/>
    <p:sldId id="339" r:id="rId8"/>
    <p:sldId id="338" r:id="rId9"/>
    <p:sldId id="340" r:id="rId10"/>
    <p:sldId id="336" r:id="rId11"/>
    <p:sldId id="341" r:id="rId12"/>
    <p:sldId id="350" r:id="rId13"/>
    <p:sldId id="351" r:id="rId14"/>
    <p:sldId id="352" r:id="rId15"/>
    <p:sldId id="353" r:id="rId16"/>
    <p:sldId id="354" r:id="rId17"/>
    <p:sldId id="355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79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444" r:id="rId108"/>
    <p:sldId id="445" r:id="rId109"/>
    <p:sldId id="446" r:id="rId110"/>
    <p:sldId id="447" r:id="rId111"/>
    <p:sldId id="448" r:id="rId112"/>
    <p:sldId id="449" r:id="rId113"/>
    <p:sldId id="450" r:id="rId114"/>
    <p:sldId id="451" r:id="rId115"/>
    <p:sldId id="452" r:id="rId116"/>
    <p:sldId id="454" r:id="rId117"/>
    <p:sldId id="482" r:id="rId118"/>
    <p:sldId id="455" r:id="rId119"/>
    <p:sldId id="457" r:id="rId120"/>
    <p:sldId id="459" r:id="rId121"/>
    <p:sldId id="460" r:id="rId122"/>
    <p:sldId id="461" r:id="rId123"/>
    <p:sldId id="462" r:id="rId124"/>
    <p:sldId id="463" r:id="rId125"/>
    <p:sldId id="464" r:id="rId126"/>
    <p:sldId id="458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78" r:id="rId142"/>
    <p:sldId id="480" r:id="rId143"/>
    <p:sldId id="481" r:id="rId144"/>
    <p:sldId id="483" r:id="rId145"/>
    <p:sldId id="484" r:id="rId146"/>
    <p:sldId id="485" r:id="rId147"/>
    <p:sldId id="488" r:id="rId148"/>
    <p:sldId id="489" r:id="rId149"/>
    <p:sldId id="492" r:id="rId150"/>
    <p:sldId id="490" r:id="rId151"/>
    <p:sldId id="491" r:id="rId152"/>
    <p:sldId id="493" r:id="rId153"/>
    <p:sldId id="494" r:id="rId154"/>
    <p:sldId id="495" r:id="rId155"/>
    <p:sldId id="496" r:id="rId156"/>
    <p:sldId id="497" r:id="rId157"/>
    <p:sldId id="498" r:id="rId158"/>
    <p:sldId id="499" r:id="rId159"/>
    <p:sldId id="500" r:id="rId160"/>
    <p:sldId id="501" r:id="rId161"/>
    <p:sldId id="502" r:id="rId162"/>
    <p:sldId id="503" r:id="rId163"/>
    <p:sldId id="504" r:id="rId164"/>
    <p:sldId id="505" r:id="rId165"/>
    <p:sldId id="506" r:id="rId166"/>
    <p:sldId id="507" r:id="rId167"/>
    <p:sldId id="508" r:id="rId168"/>
    <p:sldId id="509" r:id="rId169"/>
    <p:sldId id="510" r:id="rId170"/>
    <p:sldId id="511" r:id="rId171"/>
    <p:sldId id="512" r:id="rId172"/>
    <p:sldId id="513" r:id="rId173"/>
    <p:sldId id="514" r:id="rId174"/>
    <p:sldId id="515" r:id="rId175"/>
    <p:sldId id="516" r:id="rId176"/>
    <p:sldId id="517" r:id="rId177"/>
    <p:sldId id="518" r:id="rId178"/>
    <p:sldId id="519" r:id="rId179"/>
    <p:sldId id="520" r:id="rId180"/>
    <p:sldId id="524" r:id="rId181"/>
    <p:sldId id="525" r:id="rId182"/>
    <p:sldId id="526" r:id="rId183"/>
    <p:sldId id="527" r:id="rId184"/>
    <p:sldId id="528" r:id="rId185"/>
    <p:sldId id="529" r:id="rId186"/>
    <p:sldId id="530" r:id="rId187"/>
    <p:sldId id="531" r:id="rId188"/>
    <p:sldId id="532" r:id="rId189"/>
    <p:sldId id="533" r:id="rId190"/>
    <p:sldId id="534" r:id="rId191"/>
    <p:sldId id="535" r:id="rId192"/>
    <p:sldId id="536" r:id="rId193"/>
    <p:sldId id="537" r:id="rId194"/>
    <p:sldId id="538" r:id="rId195"/>
    <p:sldId id="283" r:id="rId196"/>
  </p:sldIdLst>
  <p:sldSz cx="9144000" cy="6858000" type="screen4x3"/>
  <p:notesSz cx="6858000" cy="9144000"/>
  <p:embeddedFontLst>
    <p:embeddedFont>
      <p:font typeface="Tele-GroteskUlt" pitchFamily="2" charset="0"/>
      <p:bold r:id="rId199"/>
    </p:embeddedFont>
    <p:embeddedFont>
      <p:font typeface="Tele-GroteskNor" pitchFamily="2" charset="0"/>
      <p:regular r:id="rId200"/>
    </p:embeddedFont>
    <p:embeddedFont>
      <p:font typeface="Wingdings 2" panose="05020102010507070707" pitchFamily="18" charset="2"/>
      <p:regular r:id="rId201"/>
    </p:embeddedFont>
    <p:embeddedFont>
      <p:font typeface="Tele-GroteskFet" pitchFamily="2" charset="0"/>
      <p:bold r:id="rId202"/>
    </p:embeddedFont>
    <p:embeddedFont>
      <p:font typeface="TeleGrotesk Headline Ultra" pitchFamily="2" charset="0"/>
      <p:bold r:id="rId203"/>
    </p:embeddedFont>
    <p:embeddedFont>
      <p:font typeface="Tele-GroteskNCNor" panose="020B0604020202020204" charset="0"/>
      <p:regular r:id="rId204"/>
    </p:embeddedFont>
    <p:embeddedFont>
      <p:font typeface="Arial Narrow" panose="020B0606020202030204" pitchFamily="34" charset="0"/>
      <p:regular r:id="rId205"/>
      <p:bold r:id="rId206"/>
      <p:italic r:id="rId207"/>
      <p:boldItalic r:id="rId208"/>
    </p:embeddedFont>
    <p:embeddedFont>
      <p:font typeface="Arial Unicode MS" panose="020B0604020202020204" pitchFamily="34" charset="-128"/>
      <p:regular r:id="rId209"/>
    </p:embeddedFont>
    <p:embeddedFont>
      <p:font typeface="TeleGrotesk Headline" pitchFamily="2" charset="0"/>
      <p:regular r:id="rId210"/>
    </p:embeddedFont>
  </p:embeddedFontLst>
  <p:custDataLst>
    <p:tags r:id="rId211"/>
  </p:custDataLst>
  <p:defaultTextStyle>
    <a:defPPr>
      <a:defRPr lang="de-DE"/>
    </a:defPPr>
    <a:lvl1pPr marL="0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9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995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492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989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48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7C607-AA5E-42DE-9F78-FAB5028A458C}">
          <p14:sldIdLst>
            <p14:sldId id="287"/>
            <p14:sldId id="304"/>
            <p14:sldId id="453"/>
            <p14:sldId id="324"/>
            <p14:sldId id="335"/>
            <p14:sldId id="311"/>
            <p14:sldId id="339"/>
            <p14:sldId id="338"/>
            <p14:sldId id="340"/>
            <p14:sldId id="336"/>
            <p14:sldId id="341"/>
            <p14:sldId id="350"/>
            <p14:sldId id="351"/>
            <p14:sldId id="352"/>
            <p14:sldId id="353"/>
            <p14:sldId id="354"/>
            <p14:sldId id="355"/>
            <p14:sldId id="349"/>
            <p14:sldId id="356"/>
            <p14:sldId id="357"/>
            <p14:sldId id="358"/>
            <p14:sldId id="359"/>
            <p14:sldId id="360"/>
            <p14:sldId id="361"/>
            <p14:sldId id="379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82"/>
            <p14:sldId id="455"/>
            <p14:sldId id="457"/>
            <p14:sldId id="459"/>
            <p14:sldId id="460"/>
            <p14:sldId id="461"/>
            <p14:sldId id="462"/>
            <p14:sldId id="463"/>
            <p14:sldId id="464"/>
            <p14:sldId id="458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9"/>
            <p14:sldId id="478"/>
            <p14:sldId id="480"/>
            <p14:sldId id="481"/>
            <p14:sldId id="483"/>
            <p14:sldId id="484"/>
            <p14:sldId id="485"/>
            <p14:sldId id="488"/>
            <p14:sldId id="489"/>
            <p14:sldId id="492"/>
            <p14:sldId id="490"/>
            <p14:sldId id="491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283"/>
          </p14:sldIdLst>
        </p14:section>
      </p14:sectionLst>
    </p:ext>
    <p:ext uri="{EFAFB233-063F-42B5-8137-9DF3F51BA10A}">
      <p15:sldGuideLst xmlns="" xmlns:p15="http://schemas.microsoft.com/office/powerpoint/2012/main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99999"/>
    <a:srgbClr val="BABD5A"/>
    <a:srgbClr val="427BAB"/>
    <a:srgbClr val="E20074"/>
    <a:srgbClr val="4B4B4B"/>
    <a:srgbClr val="E20000"/>
    <a:srgbClr val="992C99"/>
    <a:srgbClr val="C4C4C4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2043" autoAdjust="0"/>
    <p:restoredTop sz="86432" autoAdjust="0"/>
  </p:normalViewPr>
  <p:slideViewPr>
    <p:cSldViewPr snapToGrid="0" snapToObjects="1">
      <p:cViewPr varScale="1">
        <p:scale>
          <a:sx n="74" d="100"/>
          <a:sy n="74" d="100"/>
        </p:scale>
        <p:origin x="-1008" y="-90"/>
      </p:cViewPr>
      <p:guideLst>
        <p:guide orient="horz" pos="2160"/>
        <p:guide orient="horz" pos="205"/>
        <p:guide orient="horz" pos="926"/>
        <p:guide orient="horz" pos="3486"/>
        <p:guide orient="horz" pos="679"/>
        <p:guide orient="horz" pos="3723"/>
        <p:guide orient="horz" pos="3959"/>
        <p:guide orient="horz" pos="4114"/>
        <p:guide pos="206"/>
        <p:guide pos="1564"/>
        <p:guide pos="1480"/>
        <p:guide pos="5554"/>
        <p:guide pos="4279"/>
        <p:guide pos="4197"/>
        <p:guide pos="2921"/>
        <p:guide pos="2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ableStyles" Target="tableStyles.xml"/><Relationship Id="rId211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notesMaster" Target="notesMasters/notesMaster1.xml"/><Relationship Id="rId206" Type="http://schemas.openxmlformats.org/officeDocument/2006/relationships/font" Target="fonts/font8.fntdata"/><Relationship Id="rId201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commentAuthors" Target="commentAuthor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handoutMaster" Target="handoutMasters/handoutMaster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font" Target="fonts/font4.fntdata"/><Relationship Id="rId207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1.fntdata"/><Relationship Id="rId203" Type="http://schemas.openxmlformats.org/officeDocument/2006/relationships/font" Target="fonts/font5.fntdata"/><Relationship Id="rId208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1.fntdata"/><Relationship Id="rId190" Type="http://schemas.openxmlformats.org/officeDocument/2006/relationships/slide" Target="slides/slide189.xml"/><Relationship Id="rId204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2.fntdata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7753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64144" indent="-86392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41897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612487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9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7A9ED-01F0-4F12-BE6C-05CF7DECFF9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8FAE7-31A4-4BF7-96B9-A7C0850C704A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B6681-BDA9-4757-81B0-CBF17BE56D73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DA265-288A-4FA5-BD95-1BCF5BE9CF9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FEC39F-E7F8-4BE2-95B2-C16C33BD7358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FCFE77-6EB1-46DA-9278-7C7DB82D3D02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20412F-871D-4D19-B533-32F67FAAA376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96C1-BE04-4094-B23C-DCE3A50740B4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6E39-E29C-4798-90DD-4D19B01BC21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B07A-C1DE-4B7D-9D32-6CF28A8B8FC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55EC56-C7F4-410D-808E-D480EA3BE09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FF1DF7-9FDD-43B4-AA49-96257DE6B2CE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93E5AD-FD47-4A18-985F-0501C7BBDA14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0C302-2FBF-4984-9B5E-79740EC6B745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E298D9-79B9-4772-BE11-C0FF414527D4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6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November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>
                <a:solidFill>
                  <a:srgbClr val="000000"/>
                </a:solidFill>
              </a:rPr>
              <a:pPr/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E08171-0EAE-4879-9BFF-62C849FFABF2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4B65A-8C2A-497F-8EED-DD1288461E05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F5B5B3-3F92-46A4-BD5C-CDE8EB377404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9F897-6773-4314-B3B1-9B28FA7359E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4C3C80-178E-4DD3-872B-F4FA1F4DBDBE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69EF3C21-904E-4403-80A0-E589DBDAB8D0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7" r:id="rId13"/>
    <p:sldLayoutId id="2147483972" r:id="rId14"/>
    <p:sldLayoutId id="2147483971" r:id="rId15"/>
    <p:sldLayoutId id="2147483973" r:id="rId16"/>
    <p:sldLayoutId id="2147483716" r:id="rId17"/>
    <p:sldLayoutId id="2147483718" r:id="rId18"/>
    <p:sldLayoutId id="2147483722" r:id="rId19"/>
    <p:sldLayoutId id="2147483723" r:id="rId20"/>
    <p:sldLayoutId id="2147483969" r:id="rId21"/>
    <p:sldLayoutId id="2147483970" r:id="rId22"/>
    <p:sldLayoutId id="2147483930" r:id="rId23"/>
    <p:sldLayoutId id="2147483959" r:id="rId24"/>
    <p:sldLayoutId id="2147483960" r:id="rId25"/>
    <p:sldLayoutId id="2147483978" r:id="rId26"/>
    <p:sldLayoutId id="214748397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ngular/angular-seed.git" TargetMode="Externa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arlo.bonamico/angularjs-security-defend-your-single-page-application" TargetMode="External"/><Relationship Id="rId2" Type="http://schemas.openxmlformats.org/officeDocument/2006/relationships/hyperlink" Target="https://security.googleblog.com/2011/05/website-security-for-webmasters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oogle-gruyere.appspot.com/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Finkelshteyn@t-systems.ru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hyperlink" Target="https://yam.telekom.de/people/andrey_bulo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genta_flaeche_7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8"/>
          <a:stretch>
            <a:fillRect/>
          </a:stretch>
        </p:blipFill>
        <p:spPr bwMode="auto">
          <a:xfrm>
            <a:off x="319088" y="3921125"/>
            <a:ext cx="85010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3"/>
          <p:cNvSpPr>
            <a:spLocks/>
          </p:cNvSpPr>
          <p:nvPr/>
        </p:nvSpPr>
        <p:spPr bwMode="invGray">
          <a:xfrm>
            <a:off x="319088" y="4222750"/>
            <a:ext cx="8501062" cy="1824038"/>
          </a:xfrm>
          <a:prstGeom prst="rect">
            <a:avLst/>
          </a:pr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0" bIns="0"/>
          <a:lstStyle/>
          <a:p>
            <a:pPr>
              <a:lnSpc>
                <a:spcPts val="4000"/>
              </a:lnSpc>
              <a:spcBef>
                <a:spcPct val="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TeleGrotesk Headline Ultra" pitchFamily="2" charset="0"/>
              </a:rPr>
              <a:t>ANGULAR JS</a:t>
            </a:r>
          </a:p>
        </p:txBody>
      </p:sp>
      <p:sp>
        <p:nvSpPr>
          <p:cNvPr id="6" name="Textplatzhalter 4"/>
          <p:cNvSpPr>
            <a:spLocks/>
          </p:cNvSpPr>
          <p:nvPr/>
        </p:nvSpPr>
        <p:spPr bwMode="gray">
          <a:xfrm>
            <a:off x="468313" y="5159375"/>
            <a:ext cx="8207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/>
          <a:lstStyle/>
          <a:p>
            <a:pPr algn="l">
              <a:spcBef>
                <a:spcPct val="0"/>
              </a:spcBef>
              <a:buClr>
                <a:srgbClr val="E20074"/>
              </a:buClr>
            </a:pPr>
            <a:r>
              <a:rPr lang="de-DE" altLang="ru-RU" sz="2400" b="0" dirty="0" smtClean="0">
                <a:solidFill>
                  <a:srgbClr val="FFFFFF"/>
                </a:solidFill>
              </a:rPr>
              <a:t>			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T-Systems </a:t>
            </a:r>
            <a:r>
              <a:rPr lang="en-US" sz="2400" dirty="0">
                <a:solidFill>
                  <a:srgbClr val="FFFFFF"/>
                </a:solidFill>
                <a:latin typeface="Tele-GroteskNor" pitchFamily="2" charset="0"/>
              </a:rPr>
              <a:t>Russia, </a:t>
            </a: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Boris Finkelshteyn</a:t>
            </a:r>
            <a:endParaRPr lang="ru-RU" sz="2400" dirty="0">
              <a:solidFill>
                <a:srgbClr val="FFFFFF"/>
              </a:solidFill>
              <a:latin typeface="Tele-GroteskNor" pitchFamily="2" charset="0"/>
            </a:endParaRPr>
          </a:p>
          <a:p>
            <a:pPr algn="l">
              <a:lnSpc>
                <a:spcPct val="90000"/>
              </a:lnSpc>
              <a:spcBef>
                <a:spcPct val="25000"/>
              </a:spcBef>
            </a:pPr>
            <a:endParaRPr lang="de-DE" altLang="ru-RU" sz="2400" dirty="0">
              <a:solidFill>
                <a:srgbClr val="FFFFFF"/>
              </a:solidFill>
              <a:latin typeface="Tele-Grotesk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47829" y="6331162"/>
            <a:ext cx="816378" cy="290600"/>
          </a:xfrm>
        </p:spPr>
        <p:txBody>
          <a:bodyPr/>
          <a:lstStyle/>
          <a:p>
            <a:fld id="{FB32677D-4DA1-472B-A0A4-69EC1A19F7A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What is Angular JS?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1221"/>
              </p:ext>
            </p:extLst>
          </p:nvPr>
        </p:nvGraphicFramePr>
        <p:xfrm>
          <a:off x="155606" y="2004467"/>
          <a:ext cx="8496300" cy="2831239"/>
        </p:xfrm>
        <a:graphic>
          <a:graphicData uri="http://schemas.openxmlformats.org/drawingml/2006/table">
            <a:tbl>
              <a:tblPr/>
              <a:tblGrid>
                <a:gridCol w="4248150"/>
                <a:gridCol w="4248150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622" y="996355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Фреймворк для клиентской части </a:t>
            </a:r>
            <a:r>
              <a:rPr lang="ru-RU" dirty="0" err="1" smtClean="0"/>
              <a:t>вэб</a:t>
            </a:r>
            <a:r>
              <a:rPr lang="ru-RU" dirty="0" smtClean="0"/>
              <a:t> приложения, который добавляет интерактивность в </a:t>
            </a:r>
            <a:r>
              <a:rPr lang="en-US" dirty="0" smtClean="0"/>
              <a:t>HTML</a:t>
            </a:r>
            <a:r>
              <a:rPr lang="ru-RU" dirty="0" smtClean="0"/>
              <a:t> разметку.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6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We’ll also need to include the file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1422"/>
              </p:ext>
            </p:extLst>
          </p:nvPr>
        </p:nvGraphicFramePr>
        <p:xfrm>
          <a:off x="303182" y="134597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&lt;html ng-app="store"&gt;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&lt;head&gt; . . . &lt;/head&gt;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="angular.js"&gt;&lt;/script&gt;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="app.js"&gt;&lt;/script&gt;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&lt;script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="products.js"&gt;&lt;/script&gt;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&lt;/body&gt;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two 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21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Services </a:t>
            </a:r>
          </a:p>
        </p:txBody>
      </p:sp>
    </p:spTree>
    <p:extLst>
      <p:ext uri="{BB962C8B-B14F-4D97-AF65-F5344CB8AC3E}">
        <p14:creationId xmlns:p14="http://schemas.microsoft.com/office/powerpoint/2010/main" val="4209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feel strange?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97760"/>
              </p:ext>
            </p:extLst>
          </p:nvPr>
        </p:nvGraphicFramePr>
        <p:xfrm>
          <a:off x="303182" y="1345973"/>
          <a:ext cx="8229600" cy="371856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];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6433018" y="3715370"/>
            <a:ext cx="183911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Что все эти данные тут делают?</a:t>
            </a:r>
          </a:p>
        </p:txBody>
      </p:sp>
      <p:sp>
        <p:nvSpPr>
          <p:cNvPr id="23" name="Freeform 22"/>
          <p:cNvSpPr/>
          <p:nvPr/>
        </p:nvSpPr>
        <p:spPr bwMode="gray">
          <a:xfrm rot="885860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 flipV="1">
            <a:off x="5632245" y="2858106"/>
            <a:ext cx="111725" cy="240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 bwMode="gray">
          <a:xfrm>
            <a:off x="1354200" y="5069140"/>
            <a:ext cx="45929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Куда мы можем это переместить?</a:t>
            </a:r>
          </a:p>
          <a:p>
            <a:pPr marL="0" indent="0">
              <a:buNone/>
            </a:pPr>
            <a:r>
              <a:rPr lang="ru-RU" sz="1800" dirty="0" smtClean="0"/>
              <a:t>Должны-ли мы получать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4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we get that data?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44342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4873576" y="2336630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получить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4191831" y="2113643"/>
            <a:ext cx="219844" cy="795676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16545"/>
              </p:ext>
            </p:extLst>
          </p:nvPr>
        </p:nvGraphicFramePr>
        <p:xfrm>
          <a:off x="3381152" y="4363939"/>
          <a:ext cx="4997303" cy="1510284"/>
        </p:xfrm>
        <a:graphic>
          <a:graphicData uri="http://schemas.openxmlformats.org/drawingml/2006/table">
            <a:tbl>
              <a:tblPr/>
              <a:tblGrid>
                <a:gridCol w="499730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gray">
          <a:xfrm>
            <a:off x="3461443" y="4014237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http://api.example.com/products.json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131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need a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1288510"/>
            <a:ext cx="8482972" cy="178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Сервисы дают контроллеру дополнительную функциональность: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Получать</a:t>
            </a:r>
            <a:r>
              <a:rPr lang="en-US" sz="2000" dirty="0" smtClean="0">
                <a:latin typeface="Arial Narrow" pitchFamily="34" charset="0"/>
              </a:rPr>
              <a:t> JSON</a:t>
            </a:r>
            <a:r>
              <a:rPr lang="ru-RU" sz="2000" dirty="0" smtClean="0">
                <a:latin typeface="Arial Narrow" pitchFamily="34" charset="0"/>
              </a:rPr>
              <a:t> с веб-сервиса с помощью </a:t>
            </a:r>
            <a:r>
              <a:rPr lang="en-US" sz="2000" dirty="0" smtClean="0">
                <a:latin typeface="Arial Narrow" pitchFamily="34" charset="0"/>
              </a:rPr>
              <a:t>$http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Писать сообщения в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r>
              <a:rPr lang="ru-RU" sz="2000" dirty="0" smtClean="0">
                <a:latin typeface="Arial Narrow" pitchFamily="34" charset="0"/>
              </a:rPr>
              <a:t> консоль с помощью </a:t>
            </a:r>
            <a:r>
              <a:rPr lang="en-US" sz="2000" dirty="0" smtClean="0">
                <a:latin typeface="Arial Narrow" pitchFamily="34" charset="0"/>
              </a:rPr>
              <a:t>$log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Фильтровать массив с помощью </a:t>
            </a:r>
            <a:r>
              <a:rPr lang="en-US" sz="2000" dirty="0" smtClean="0">
                <a:latin typeface="Arial Narrow" pitchFamily="34" charset="0"/>
              </a:rPr>
              <a:t>$filter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242084" y="3928021"/>
            <a:ext cx="248424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Все встроенные сервисы начинаются с </a:t>
            </a:r>
            <a:r>
              <a:rPr lang="en-US" sz="1800" dirty="0" smtClean="0"/>
              <a:t>$</a:t>
            </a:r>
            <a:endParaRPr lang="ru-RU" sz="1800" dirty="0" smtClean="0"/>
          </a:p>
        </p:txBody>
      </p:sp>
      <p:sp>
        <p:nvSpPr>
          <p:cNvPr id="9" name="Freeform 8"/>
          <p:cNvSpPr/>
          <p:nvPr/>
        </p:nvSpPr>
        <p:spPr bwMode="gray">
          <a:xfrm rot="1097224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 flipV="1">
            <a:off x="5994699" y="2328084"/>
            <a:ext cx="71418" cy="61072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$http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72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сервис позволять делать асинхронные запросы к серверу</a:t>
            </a:r>
            <a:endParaRPr lang="ru-RU" sz="2000" dirty="0">
              <a:solidFill>
                <a:srgbClr val="4B4B4B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Используя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как функцию с параметрами</a:t>
            </a: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283732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Или использовать сокращенный метод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240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'GET', url: 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76453"/>
              </p:ext>
            </p:extLst>
          </p:nvPr>
        </p:nvGraphicFramePr>
        <p:xfrm>
          <a:off x="403642" y="3314695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038799"/>
            <a:ext cx="8482972" cy="100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Оба этих метода возвращают </a:t>
            </a:r>
            <a:r>
              <a:rPr lang="en-US" sz="2000" dirty="0" smtClean="0">
                <a:latin typeface="Arial Narrow" pitchFamily="34" charset="0"/>
              </a:rPr>
              <a:t>Promise</a:t>
            </a:r>
            <a:r>
              <a:rPr lang="ru-RU" sz="2000" dirty="0" smtClean="0">
                <a:latin typeface="Arial Narrow" pitchFamily="34" charset="0"/>
              </a:rPr>
              <a:t>-объект с </a:t>
            </a:r>
            <a:r>
              <a:rPr lang="en-US" sz="2000" dirty="0">
                <a:latin typeface="Arial Narrow" pitchFamily="34" charset="0"/>
              </a:rPr>
              <a:t>.success() </a:t>
            </a:r>
            <a:r>
              <a:rPr lang="ru-RU" sz="2000" dirty="0" smtClean="0">
                <a:latin typeface="Arial Narrow" pitchFamily="34" charset="0"/>
              </a:rPr>
              <a:t>и </a:t>
            </a:r>
            <a:r>
              <a:rPr lang="en-US" sz="2000" dirty="0" smtClean="0">
                <a:latin typeface="Arial Narrow" pitchFamily="34" charset="0"/>
              </a:rPr>
              <a:t>.error()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Если мы скажем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получить </a:t>
            </a:r>
            <a:r>
              <a:rPr lang="en-US" sz="2000" dirty="0" smtClean="0">
                <a:latin typeface="Arial Narrow" pitchFamily="34" charset="0"/>
              </a:rPr>
              <a:t>JSON</a:t>
            </a:r>
            <a:r>
              <a:rPr lang="ru-RU" sz="2000" dirty="0" smtClean="0">
                <a:latin typeface="Arial Narrow" pitchFamily="34" charset="0"/>
              </a:rPr>
              <a:t>, то результат будет автоматически декодирован в объекты и массивы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2458825" y="5302102"/>
            <a:ext cx="3963242" cy="71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так, как же нам использовать это?</a:t>
            </a:r>
          </a:p>
        </p:txBody>
      </p:sp>
    </p:spTree>
    <p:extLst>
      <p:ext uri="{BB962C8B-B14F-4D97-AF65-F5344CB8AC3E}">
        <p14:creationId xmlns:p14="http://schemas.microsoft.com/office/powerpoint/2010/main" val="1127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Controller use a Service like $http?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36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Используем данный синтаксис для контроллера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383678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Если нужно больше одного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63824"/>
              </p:ext>
            </p:extLst>
          </p:nvPr>
        </p:nvGraphicFramePr>
        <p:xfrm>
          <a:off x="276051" y="1854655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function($http){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3461443" y="2863860"/>
            <a:ext cx="150537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</a:t>
            </a:r>
          </a:p>
        </p:txBody>
      </p:sp>
      <p:sp>
        <p:nvSpPr>
          <p:cNvPr id="15" name="Down Arrow 14"/>
          <p:cNvSpPr/>
          <p:nvPr/>
        </p:nvSpPr>
        <p:spPr bwMode="auto">
          <a:xfrm rot="10800000">
            <a:off x="4570080" y="229860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468679" y="2881739"/>
            <a:ext cx="254827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 как аргумент</a:t>
            </a:r>
          </a:p>
        </p:txBody>
      </p:sp>
      <p:sp>
        <p:nvSpPr>
          <p:cNvPr id="17" name="Down Arrow 16"/>
          <p:cNvSpPr/>
          <p:nvPr/>
        </p:nvSpPr>
        <p:spPr bwMode="auto">
          <a:xfrm rot="10800000">
            <a:off x="6491028" y="2316480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8975"/>
              </p:ext>
            </p:extLst>
          </p:nvPr>
        </p:nvGraphicFramePr>
        <p:xfrm>
          <a:off x="198960" y="4303687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Content Placeholder 2"/>
          <p:cNvSpPr>
            <a:spLocks/>
          </p:cNvSpPr>
          <p:nvPr/>
        </p:nvSpPr>
        <p:spPr bwMode="gray">
          <a:xfrm>
            <a:off x="2542777" y="5534445"/>
            <a:ext cx="3795338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 и </a:t>
            </a:r>
            <a:r>
              <a:rPr lang="ru-RU" sz="2000" dirty="0">
                <a:latin typeface="Arial Narrow" pitchFamily="34" charset="0"/>
              </a:rPr>
              <a:t>есть </a:t>
            </a:r>
            <a:r>
              <a:rPr lang="ru-RU" sz="2000" dirty="0" smtClean="0">
                <a:latin typeface="Arial Narrow" pitchFamily="34" charset="0"/>
              </a:rPr>
              <a:t>внедрение зависимостей!</a:t>
            </a:r>
          </a:p>
        </p:txBody>
      </p:sp>
    </p:spTree>
    <p:extLst>
      <p:ext uri="{BB962C8B-B14F-4D97-AF65-F5344CB8AC3E}">
        <p14:creationId xmlns:p14="http://schemas.microsoft.com/office/powerpoint/2010/main" val="23467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6" grpId="0"/>
      <p:bldP spid="17" grpId="0" animBg="1"/>
      <p:bldP spid="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Angular DI works?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05032"/>
              </p:ext>
            </p:extLst>
          </p:nvPr>
        </p:nvGraphicFramePr>
        <p:xfrm>
          <a:off x="289499" y="1220245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15034" y="3425003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SomeController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23285" y="2270934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Angular Injector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93583" y="3103817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$http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93583" y="4053660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indent="-220663" algn="ctr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$log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cxnSp>
        <p:nvCxnSpPr>
          <p:cNvPr id="12" name="Straight Arrow Connector 11"/>
          <p:cNvCxnSpPr>
            <a:stCxn id="16" idx="2"/>
          </p:cNvCxnSpPr>
          <p:nvPr/>
        </p:nvCxnSpPr>
        <p:spPr>
          <a:xfrm flipV="1">
            <a:off x="3030473" y="2448142"/>
            <a:ext cx="135066" cy="44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 bwMode="gray">
          <a:xfrm>
            <a:off x="1541914" y="2448587"/>
            <a:ext cx="1488559" cy="836428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/>
          <p:cNvCxnSpPr>
            <a:stCxn id="20" idx="0"/>
          </p:cNvCxnSpPr>
          <p:nvPr/>
        </p:nvCxnSpPr>
        <p:spPr>
          <a:xfrm>
            <a:off x="5578242" y="3367052"/>
            <a:ext cx="43376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 bwMode="gray">
          <a:xfrm rot="14590336">
            <a:off x="4615655" y="2775186"/>
            <a:ext cx="985353" cy="554841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69898" y="4231290"/>
            <a:ext cx="54461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 bwMode="gray">
          <a:xfrm rot="14590336">
            <a:off x="4096291" y="3201452"/>
            <a:ext cx="1941244" cy="596646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 bwMode="gray">
          <a:xfrm>
            <a:off x="1767734" y="2172937"/>
            <a:ext cx="1262739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Мне нужны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en-US" sz="1800" dirty="0" smtClean="0"/>
              <a:t>$http</a:t>
            </a:r>
            <a:r>
              <a:rPr lang="ru-RU" sz="1800" dirty="0" smtClean="0"/>
              <a:t> и </a:t>
            </a:r>
            <a:r>
              <a:rPr lang="en-US" sz="1800" dirty="0" smtClean="0"/>
              <a:t>$log</a:t>
            </a:r>
            <a:endParaRPr lang="ru-RU" sz="1800" dirty="0" smtClean="0"/>
          </a:p>
        </p:txBody>
      </p:sp>
      <p:sp>
        <p:nvSpPr>
          <p:cNvPr id="45" name="Freeform 44"/>
          <p:cNvSpPr/>
          <p:nvPr/>
        </p:nvSpPr>
        <p:spPr bwMode="gray">
          <a:xfrm>
            <a:off x="5519738" y="2421732"/>
            <a:ext cx="1295400" cy="676275"/>
          </a:xfrm>
          <a:custGeom>
            <a:avLst/>
            <a:gdLst>
              <a:gd name="connsiteX0" fmla="*/ 1295400 w 1295400"/>
              <a:gd name="connsiteY0" fmla="*/ 676275 h 676275"/>
              <a:gd name="connsiteX1" fmla="*/ 814387 w 1295400"/>
              <a:gd name="connsiteY1" fmla="*/ 195262 h 676275"/>
              <a:gd name="connsiteX2" fmla="*/ 0 w 129540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6275">
                <a:moveTo>
                  <a:pt x="1295400" y="676275"/>
                </a:moveTo>
                <a:cubicBezTo>
                  <a:pt x="1162843" y="492125"/>
                  <a:pt x="1030287" y="307975"/>
                  <a:pt x="814387" y="195262"/>
                </a:cubicBezTo>
                <a:cubicBezTo>
                  <a:pt x="598487" y="82549"/>
                  <a:pt x="130969" y="32544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Freeform 45"/>
          <p:cNvSpPr/>
          <p:nvPr/>
        </p:nvSpPr>
        <p:spPr bwMode="gray">
          <a:xfrm>
            <a:off x="5448300" y="2657475"/>
            <a:ext cx="595313" cy="1376363"/>
          </a:xfrm>
          <a:custGeom>
            <a:avLst/>
            <a:gdLst>
              <a:gd name="connsiteX0" fmla="*/ 595313 w 595313"/>
              <a:gd name="connsiteY0" fmla="*/ 1376363 h 1376363"/>
              <a:gd name="connsiteX1" fmla="*/ 290513 w 595313"/>
              <a:gd name="connsiteY1" fmla="*/ 404813 h 1376363"/>
              <a:gd name="connsiteX2" fmla="*/ 0 w 595313"/>
              <a:gd name="connsiteY2" fmla="*/ 0 h 1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13" h="1376363">
                <a:moveTo>
                  <a:pt x="595313" y="1376363"/>
                </a:moveTo>
                <a:cubicBezTo>
                  <a:pt x="492522" y="1005285"/>
                  <a:pt x="389732" y="634207"/>
                  <a:pt x="290513" y="404813"/>
                </a:cubicBezTo>
                <a:cubicBezTo>
                  <a:pt x="191294" y="175419"/>
                  <a:pt x="0" y="0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5469399" y="2421732"/>
            <a:ext cx="50339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flipH="1" flipV="1">
            <a:off x="5419061" y="2624787"/>
            <a:ext cx="29239" cy="3268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 bwMode="gray">
          <a:xfrm>
            <a:off x="2419350" y="2657475"/>
            <a:ext cx="1214438" cy="804863"/>
          </a:xfrm>
          <a:custGeom>
            <a:avLst/>
            <a:gdLst>
              <a:gd name="connsiteX0" fmla="*/ 1214438 w 1214438"/>
              <a:gd name="connsiteY0" fmla="*/ 0 h 804863"/>
              <a:gd name="connsiteX1" fmla="*/ 595313 w 1214438"/>
              <a:gd name="connsiteY1" fmla="*/ 661988 h 804863"/>
              <a:gd name="connsiteX2" fmla="*/ 0 w 1214438"/>
              <a:gd name="connsiteY2" fmla="*/ 804863 h 8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804863">
                <a:moveTo>
                  <a:pt x="1214438" y="0"/>
                </a:moveTo>
                <a:cubicBezTo>
                  <a:pt x="1006078" y="263922"/>
                  <a:pt x="797719" y="527844"/>
                  <a:pt x="595313" y="661988"/>
                </a:cubicBezTo>
                <a:cubicBezTo>
                  <a:pt x="392907" y="796132"/>
                  <a:pt x="196453" y="800497"/>
                  <a:pt x="0" y="804863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 flipH="1">
            <a:off x="2384484" y="3462338"/>
            <a:ext cx="34866" cy="387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/>
          <p:cNvSpPr>
            <a:spLocks/>
          </p:cNvSpPr>
          <p:nvPr/>
        </p:nvSpPr>
        <p:spPr bwMode="gray">
          <a:xfrm>
            <a:off x="1362922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</a:t>
            </a:r>
            <a:r>
              <a:rPr lang="ru-RU" sz="2000" dirty="0" err="1" smtClean="0">
                <a:latin typeface="Arial Narrow" pitchFamily="34" charset="0"/>
              </a:rPr>
              <a:t>ангуляр</a:t>
            </a:r>
            <a:r>
              <a:rPr lang="ru-RU" sz="2000" dirty="0" smtClean="0">
                <a:latin typeface="Arial Narrow" pitchFamily="34" charset="0"/>
              </a:rPr>
              <a:t> загружен – все сервисы зарегистрированы</a:t>
            </a:r>
          </a:p>
        </p:txBody>
      </p:sp>
      <p:sp>
        <p:nvSpPr>
          <p:cNvPr id="63" name="Content Placeholder 2"/>
          <p:cNvSpPr>
            <a:spLocks/>
          </p:cNvSpPr>
          <p:nvPr/>
        </p:nvSpPr>
        <p:spPr bwMode="gray">
          <a:xfrm>
            <a:off x="1362920" y="5103626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 Контроллер инициализирован</a:t>
            </a:r>
          </a:p>
        </p:txBody>
      </p:sp>
      <p:sp>
        <p:nvSpPr>
          <p:cNvPr id="64" name="Content Placeholder 2"/>
          <p:cNvSpPr>
            <a:spLocks/>
          </p:cNvSpPr>
          <p:nvPr/>
        </p:nvSpPr>
        <p:spPr bwMode="gray">
          <a:xfrm>
            <a:off x="1360674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контроллер запущен</a:t>
            </a:r>
          </a:p>
        </p:txBody>
      </p:sp>
    </p:spTree>
    <p:extLst>
      <p:ext uri="{BB962C8B-B14F-4D97-AF65-F5344CB8AC3E}">
        <p14:creationId xmlns:p14="http://schemas.microsoft.com/office/powerpoint/2010/main" val="34919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20" grpId="0" animBg="1"/>
      <p:bldP spid="32" grpId="0" animBg="1"/>
      <p:bldP spid="44" grpId="0"/>
      <p:bldP spid="45" grpId="0" animBg="1"/>
      <p:bldP spid="46" grpId="0" animBg="1"/>
      <p:bldP spid="57" grpId="0" animBg="1"/>
      <p:bldP spid="61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for </a:t>
            </a:r>
            <a:r>
              <a:rPr lang="en-US" b="1" dirty="0" smtClean="0"/>
              <a:t>injection</a:t>
            </a:r>
            <a:r>
              <a:rPr lang="en-US" b="1" dirty="0"/>
              <a:t>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04733"/>
              </p:ext>
            </p:extLst>
          </p:nvPr>
        </p:nvGraphicFramePr>
        <p:xfrm>
          <a:off x="303182" y="1345973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649973" y="2027275"/>
            <a:ext cx="772632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6595731" y="2027275"/>
            <a:ext cx="52808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39335" y="2349687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461443" y="3048158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StoreController</a:t>
            </a:r>
            <a:r>
              <a:rPr lang="en-US" sz="1800" dirty="0"/>
              <a:t> </a:t>
            </a:r>
            <a:r>
              <a:rPr lang="ru-RU" sz="1800" dirty="0"/>
              <a:t>нужен $</a:t>
            </a:r>
            <a:r>
              <a:rPr lang="en-US" sz="1800" dirty="0"/>
              <a:t>http </a:t>
            </a:r>
            <a:r>
              <a:rPr lang="ru-RU" sz="1800" dirty="0"/>
              <a:t>сервис</a:t>
            </a: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6749850" y="2412465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16801" y="3136762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$</a:t>
            </a:r>
            <a:r>
              <a:rPr lang="en-US" sz="1800" dirty="0" smtClean="0"/>
              <a:t>http</a:t>
            </a:r>
            <a:r>
              <a:rPr lang="ru-RU" sz="1800" dirty="0" smtClean="0"/>
              <a:t> внедрен через аргумент</a:t>
            </a:r>
            <a:endParaRPr lang="ru-RU" sz="1800" dirty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3333273" y="4641869"/>
            <a:ext cx="230256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Что же теперь?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326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Directives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79452"/>
              </p:ext>
            </p:extLst>
          </p:nvPr>
        </p:nvGraphicFramePr>
        <p:xfrm>
          <a:off x="228812" y="1730409"/>
          <a:ext cx="8496300" cy="2831239"/>
        </p:xfrm>
        <a:graphic>
          <a:graphicData uri="http://schemas.openxmlformats.org/drawingml/2006/table">
            <a:tbl>
              <a:tblPr/>
              <a:tblGrid>
                <a:gridCol w="4824536"/>
                <a:gridCol w="3671764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ng-controller=“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828" y="722297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Директива это маркер в </a:t>
            </a:r>
            <a:r>
              <a:rPr lang="en-US" dirty="0" smtClean="0"/>
              <a:t>HTML</a:t>
            </a:r>
            <a:r>
              <a:rPr lang="ru-RU" dirty="0" smtClean="0"/>
              <a:t>-теге, который говорит </a:t>
            </a:r>
            <a:r>
              <a:rPr lang="ru-RU" dirty="0" err="1" smtClean="0"/>
              <a:t>Ангуляру</a:t>
            </a:r>
            <a:r>
              <a:rPr lang="ru-RU" dirty="0"/>
              <a:t> </a:t>
            </a:r>
            <a:r>
              <a:rPr lang="ru-RU" dirty="0" smtClean="0"/>
              <a:t>запустить или связать код на </a:t>
            </a:r>
            <a:r>
              <a:rPr lang="en-US" dirty="0" smtClean="0"/>
              <a:t>JavaScript.</a:t>
            </a:r>
            <a:endParaRPr lang="ru-RU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1957004" y="2887597"/>
            <a:ext cx="216024" cy="179514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4415433" y="2089025"/>
            <a:ext cx="432048" cy="2029193"/>
          </a:xfrm>
          <a:prstGeom prst="bentUpArrow">
            <a:avLst>
              <a:gd name="adj1" fmla="val 12955"/>
              <a:gd name="adj2" fmla="val 25000"/>
              <a:gd name="adj3" fmla="val 27631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717644" y="2378481"/>
            <a:ext cx="216024" cy="581124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956" y="4826753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Директива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46054" y="2959605"/>
            <a:ext cx="2704284" cy="6430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Название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 функции, которую надо выполнить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5018" y="2606020"/>
            <a:ext cx="332940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4681" y="2108794"/>
            <a:ext cx="1074287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use our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60779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['$http',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992374" y="26612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2626190" y="3149656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713000" y="3837713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Получаем данные из </a:t>
            </a:r>
          </a:p>
          <a:p>
            <a:r>
              <a:rPr lang="en-US" sz="1800" dirty="0" err="1"/>
              <a:t>products.json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 will Return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25212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.success(function(data){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 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3919870" y="27301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4648759" y="3140149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444987" y="3751406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$http</a:t>
            </a:r>
            <a:r>
              <a:rPr lang="ru-RU" sz="1800" dirty="0" smtClean="0"/>
              <a:t> возвращает </a:t>
            </a:r>
            <a:r>
              <a:rPr lang="en-US" sz="1800" dirty="0" smtClean="0"/>
              <a:t>Promise</a:t>
            </a:r>
            <a:r>
              <a:rPr lang="ru-RU" sz="1800" dirty="0" smtClean="0"/>
              <a:t>, так что </a:t>
            </a:r>
            <a:r>
              <a:rPr lang="en-US" sz="1800" dirty="0" smtClean="0"/>
              <a:t>success()</a:t>
            </a:r>
            <a:r>
              <a:rPr lang="ru-RU" sz="1800" dirty="0" smtClean="0"/>
              <a:t> вернет </a:t>
            </a:r>
            <a:r>
              <a:rPr lang="en-US" sz="1800" dirty="0" smtClean="0"/>
              <a:t>data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778561" y="3083442"/>
            <a:ext cx="2682882" cy="46783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1696452" y="355127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492680" y="4162530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Куда нам нужно положить </a:t>
            </a:r>
            <a:r>
              <a:rPr lang="en-US" sz="1800" dirty="0" smtClean="0"/>
              <a:t>data</a:t>
            </a:r>
            <a:r>
              <a:rPr lang="ru-RU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2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Storing the Data for use in our Page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09906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290964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374696" y="2284782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244864" y="2271071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Нужна внутренняя переменная с ссылкой на сам контроллер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1023162" y="3120831"/>
            <a:ext cx="1790922" cy="20754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2343878" y="339411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2129523" y="4015090"/>
            <a:ext cx="424292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Теперь мы можем положить </a:t>
            </a:r>
            <a:r>
              <a:rPr lang="en-US" sz="1800" dirty="0" smtClean="0"/>
              <a:t>data</a:t>
            </a:r>
            <a:r>
              <a:rPr lang="ru-RU" sz="1800" dirty="0" smtClean="0"/>
              <a:t> в контроллер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17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Initialize Products to be a Blank Array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04810"/>
              </p:ext>
            </p:extLst>
          </p:nvPr>
        </p:nvGraphicFramePr>
        <p:xfrm>
          <a:off x="303182" y="1345973"/>
          <a:ext cx="8229600" cy="322783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 ];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596558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289635" y="242385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010948" y="2449732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Нам нужно проинициализировать </a:t>
            </a:r>
            <a:r>
              <a:rPr lang="en-US" sz="1800" dirty="0" smtClean="0"/>
              <a:t>products</a:t>
            </a:r>
            <a:r>
              <a:rPr lang="ru-RU" sz="1800" dirty="0" smtClean="0"/>
              <a:t> как пустой массив, 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6696628" y="3011652"/>
            <a:ext cx="2120254" cy="14576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так как страница будет нарисована раньше чем мы получим данные из </a:t>
            </a:r>
            <a:r>
              <a:rPr lang="en-US" sz="1800" dirty="0" smtClean="0"/>
              <a:t>GET</a:t>
            </a:r>
            <a:r>
              <a:rPr lang="ru-RU" sz="1800" dirty="0" smtClean="0"/>
              <a:t> запроса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218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Service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082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$http functionality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 дополнение к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get()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запросам,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может делать </a:t>
            </a:r>
            <a:r>
              <a:rPr lang="en-US" sz="2000" dirty="0">
                <a:solidFill>
                  <a:srgbClr val="4B4B4B"/>
                </a:solidFill>
                <a:latin typeface="Arial Narrow" pitchFamily="34" charset="0"/>
              </a:rPr>
              <a:t>post(), put(), delete()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80815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http.post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param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'value'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75112"/>
              </p:ext>
            </p:extLst>
          </p:nvPr>
        </p:nvGraphicFramePr>
        <p:xfrm>
          <a:off x="403642" y="26696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http.delete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8960" y="3489451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Или любой другой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метод, используя объект </a:t>
            </a:r>
            <a:r>
              <a:rPr lang="en-US" sz="2000" dirty="0" err="1" smtClean="0">
                <a:solidFill>
                  <a:srgbClr val="4B4B4B"/>
                </a:solidFill>
                <a:latin typeface="Arial Narrow" pitchFamily="34" charset="0"/>
              </a:rPr>
              <a:t>config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41985"/>
              </p:ext>
            </p:extLst>
          </p:nvPr>
        </p:nvGraphicFramePr>
        <p:xfrm>
          <a:off x="403642" y="41582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'OPTIONS',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618724"/>
              </p:ext>
            </p:extLst>
          </p:nvPr>
        </p:nvGraphicFramePr>
        <p:xfrm>
          <a:off x="403642" y="46508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'PATCH',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0460"/>
              </p:ext>
            </p:extLst>
          </p:nvPr>
        </p:nvGraphicFramePr>
        <p:xfrm>
          <a:off x="403642" y="512398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'TRACE',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Bonus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full environment</a:t>
            </a:r>
          </a:p>
        </p:txBody>
      </p:sp>
    </p:spTree>
    <p:extLst>
      <p:ext uri="{BB962C8B-B14F-4D97-AF65-F5344CB8AC3E}">
        <p14:creationId xmlns:p14="http://schemas.microsoft.com/office/powerpoint/2010/main" val="33951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144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Рассмотрим стандартное боевое окружение на примере проекта </a:t>
            </a:r>
            <a:r>
              <a:rPr lang="en-US" sz="2000" b="1" dirty="0" smtClean="0"/>
              <a:t>angular-seed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Этот проект можно скачать тут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github.com/angular/angular-seed.git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198959" y="3037726"/>
            <a:ext cx="347990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400" dirty="0">
                <a:latin typeface="Arial Narrow" pitchFamily="34" charset="0"/>
              </a:rPr>
              <a:t>Или же его можно просто </a:t>
            </a:r>
            <a:r>
              <a:rPr lang="ru-RU" sz="2400" dirty="0" smtClean="0">
                <a:latin typeface="Arial Narrow" pitchFamily="34" charset="0"/>
              </a:rPr>
              <a:t>запустить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smtClean="0">
                <a:latin typeface="Arial Narrow" pitchFamily="34" charset="0"/>
              </a:rPr>
              <a:t>из </a:t>
            </a:r>
            <a:r>
              <a:rPr lang="ru-RU" sz="2400" dirty="0">
                <a:latin typeface="Arial Narrow" pitchFamily="34" charset="0"/>
              </a:rPr>
              <a:t>готового шаблона в </a:t>
            </a:r>
            <a:r>
              <a:rPr lang="en-US" sz="2400" dirty="0">
                <a:latin typeface="Arial Narrow" pitchFamily="34" charset="0"/>
              </a:rPr>
              <a:t>IDEA.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4" y="2725591"/>
            <a:ext cx="4785343" cy="35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8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Рассмотрим структуру полученного проекта</a:t>
            </a:r>
            <a:endParaRPr lang="en-US" sz="2000" b="1" dirty="0"/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98960" y="341147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видите, на первый взгляд она достаточно сложна.</a:t>
            </a:r>
            <a:endParaRPr lang="en-US" sz="2000" b="1" dirty="0"/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98960" y="488388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Попробуем разобраться, что же из себя представляет данный проект.</a:t>
            </a:r>
            <a:endParaRPr 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55" y="800078"/>
            <a:ext cx="2510206" cy="553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7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665"/>
              </p:ext>
            </p:extLst>
          </p:nvPr>
        </p:nvGraphicFramePr>
        <p:xfrm>
          <a:off x="326551" y="1394867"/>
          <a:ext cx="8287354" cy="3333778"/>
        </p:xfrm>
        <a:graphic>
          <a:graphicData uri="http://schemas.openxmlformats.org/drawingml/2006/table">
            <a:tbl>
              <a:tblPr/>
              <a:tblGrid>
                <a:gridCol w="8287354"/>
              </a:tblGrid>
              <a:tr h="309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24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642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487589" y="437298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67709" y="1574887"/>
            <a:ext cx="164665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Twitter Bootstra</a:t>
            </a:r>
            <a:r>
              <a:rPr lang="en-US" sz="2000" dirty="0" smtClean="0">
                <a:latin typeface="Tele-GroteskNor" pitchFamily="2" charset="0"/>
              </a:rPr>
              <a:t>p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919637" y="355853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283023" y="1934927"/>
            <a:ext cx="216024" cy="511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Начнем с файла </a:t>
            </a:r>
            <a:r>
              <a:rPr lang="en-US" sz="2000" b="1" dirty="0" err="1" smtClean="0"/>
              <a:t>package.json</a:t>
            </a:r>
            <a:endParaRPr lang="en-US" sz="2000" b="1" dirty="0"/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296085" y="3680838"/>
            <a:ext cx="8323375" cy="22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Файл </a:t>
            </a:r>
            <a:r>
              <a:rPr lang="ru-RU" sz="2000" b="1" dirty="0" err="1"/>
              <a:t>package.json</a:t>
            </a:r>
            <a:r>
              <a:rPr lang="ru-RU" sz="2000" b="1" dirty="0"/>
              <a:t> содержит в себе информацию о вашем приложении: название, версия, зависимости и тому подобное.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Любая </a:t>
            </a:r>
            <a:r>
              <a:rPr lang="ru-RU" sz="2000" b="1" dirty="0"/>
              <a:t>директория, в которой есть этот файл, интерпретируется как Node.js-пакет, даже если вы не собираетесь публиковать его.</a:t>
            </a:r>
            <a:endParaRPr lang="en-US" sz="2000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74" y="1090491"/>
            <a:ext cx="2482370" cy="215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9" y="1387749"/>
            <a:ext cx="5046435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рассматривать файл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, разберемся что такое </a:t>
            </a:r>
            <a:r>
              <a:rPr lang="en-US" sz="2000" b="1" dirty="0" smtClean="0"/>
              <a:t>node.js.</a:t>
            </a:r>
            <a:endParaRPr lang="en-US" sz="2000" b="1" dirty="0"/>
          </a:p>
        </p:txBody>
      </p:sp>
      <p:pic>
        <p:nvPicPr>
          <p:cNvPr id="9220" name="Picture 4" descr="nodejs-logo.png (424×27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23" y="1267008"/>
            <a:ext cx="40386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/>
          </p:cNvSpPr>
          <p:nvPr/>
        </p:nvSpPr>
        <p:spPr bwMode="gray">
          <a:xfrm>
            <a:off x="198958" y="2883396"/>
            <a:ext cx="5046435" cy="214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Сам по себе Node.js является C++ приложением, которое получает на входе </a:t>
            </a:r>
            <a:r>
              <a:rPr lang="ru-RU" sz="2000" b="1" dirty="0" err="1"/>
              <a:t>JavaScript</a:t>
            </a:r>
            <a:r>
              <a:rPr lang="ru-RU" sz="2000" b="1" dirty="0"/>
              <a:t>-код и выполняет его</a:t>
            </a:r>
            <a:r>
              <a:rPr lang="ru-RU" sz="2000" b="1" dirty="0" smtClean="0"/>
              <a:t>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Node.js делает возможным написание серверных приложений на </a:t>
            </a:r>
            <a:r>
              <a:rPr lang="ru-RU" sz="2000" b="1" dirty="0" err="1"/>
              <a:t>JavaScript</a:t>
            </a:r>
            <a:r>
              <a:rPr lang="ru-RU" sz="2000" b="1" dirty="0"/>
              <a:t>. Он построен на движке </a:t>
            </a:r>
            <a:r>
              <a:rPr lang="ru-RU" sz="2000" b="1" dirty="0" err="1"/>
              <a:t>JavaScript</a:t>
            </a:r>
            <a:r>
              <a:rPr lang="ru-RU" sz="2000" b="1" dirty="0"/>
              <a:t> V8 и написан на C</a:t>
            </a:r>
            <a:r>
              <a:rPr lang="ru-RU" sz="2000" b="1" dirty="0" smtClean="0"/>
              <a:t>++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2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309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Вкратце, пакетом в Node.js называется один или несколько </a:t>
            </a:r>
            <a:r>
              <a:rPr lang="ru-RU" sz="2000" b="1" dirty="0" err="1"/>
              <a:t>JavaScript</a:t>
            </a:r>
            <a:r>
              <a:rPr lang="ru-RU" sz="2000" b="1" dirty="0"/>
              <a:t>-файлов, представляющих собой какую-то библиотеку или инструмент.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err="1" smtClean="0"/>
              <a:t>npm</a:t>
            </a:r>
            <a:r>
              <a:rPr lang="ru-RU" sz="2000" b="1" dirty="0" smtClean="0"/>
              <a:t> </a:t>
            </a:r>
            <a:r>
              <a:rPr lang="ru-RU" sz="2000" b="1" dirty="0"/>
              <a:t>(</a:t>
            </a:r>
            <a:r>
              <a:rPr lang="ru-RU" sz="2000" b="1" dirty="0" err="1"/>
              <a:t>аббр</a:t>
            </a:r>
            <a:r>
              <a:rPr lang="ru-RU" sz="2000" b="1" dirty="0"/>
              <a:t>. </a:t>
            </a:r>
            <a:r>
              <a:rPr lang="ru-RU" sz="2000" b="1" dirty="0" err="1"/>
              <a:t>node</a:t>
            </a:r>
            <a:r>
              <a:rPr lang="ru-RU" sz="2000" b="1" dirty="0"/>
              <a:t> </a:t>
            </a:r>
            <a:r>
              <a:rPr lang="ru-RU" sz="2000" b="1" dirty="0" err="1"/>
              <a:t>package</a:t>
            </a:r>
            <a:r>
              <a:rPr lang="ru-RU" sz="2000" b="1" dirty="0"/>
              <a:t> </a:t>
            </a:r>
            <a:r>
              <a:rPr lang="ru-RU" sz="2000" b="1" dirty="0" err="1"/>
              <a:t>manager</a:t>
            </a:r>
            <a:r>
              <a:rPr lang="ru-RU" sz="2000" b="1" dirty="0"/>
              <a:t>) — это стандартный менеджер пакетов, автоматически устанавливающийся вместе с Node.js. Он используется для скачивания пакетов из облачного сервера </a:t>
            </a:r>
            <a:r>
              <a:rPr lang="ru-RU" sz="2000" b="1" dirty="0" err="1"/>
              <a:t>npm</a:t>
            </a:r>
            <a:r>
              <a:rPr lang="ru-RU" sz="2000" b="1" dirty="0"/>
              <a:t>, либо для загрузки пакетов на эти сервера</a:t>
            </a:r>
            <a:r>
              <a:rPr lang="ru-RU" sz="2000" b="1" dirty="0" smtClean="0"/>
              <a:t>.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С помощью </a:t>
            </a:r>
            <a:r>
              <a:rPr lang="en-US" sz="2000" b="1" dirty="0" err="1" smtClean="0"/>
              <a:t>npm</a:t>
            </a:r>
            <a:r>
              <a:rPr lang="en-US" sz="2000" b="1" dirty="0" smtClean="0"/>
              <a:t> </a:t>
            </a:r>
            <a:r>
              <a:rPr lang="ru-RU" sz="2000" b="1" dirty="0" smtClean="0"/>
              <a:t>мы управляем пакетами, необходимыми в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для нашего проекта.</a:t>
            </a:r>
          </a:p>
        </p:txBody>
      </p:sp>
      <p:pic>
        <p:nvPicPr>
          <p:cNvPr id="10242" name="Picture 2" descr="NPM.jpg (548×2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4" y="4291317"/>
            <a:ext cx="3834368" cy="18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4291317"/>
            <a:ext cx="3370040" cy="209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Например, мы хотим использовать </a:t>
            </a:r>
            <a:r>
              <a:rPr lang="en-US" sz="2000" b="1" dirty="0" smtClean="0"/>
              <a:t>http-server</a:t>
            </a:r>
            <a:r>
              <a:rPr lang="ru-RU" sz="2000" b="1" dirty="0" smtClean="0"/>
              <a:t> для разворачивания на нем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этого надо сделать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/>
              <a:t>npm</a:t>
            </a:r>
            <a:r>
              <a:rPr lang="en-US" sz="2000" b="1" dirty="0"/>
              <a:t> install http-server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13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 and </a:t>
            </a:r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того, чтобы не устанавливать вручную все зависимости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в нашем проекте используется файл </a:t>
            </a:r>
            <a:r>
              <a:rPr lang="en-US" sz="2000" b="1" dirty="0" err="1" smtClean="0"/>
              <a:t>package.json</a:t>
            </a:r>
            <a:r>
              <a:rPr lang="en-US" sz="2000" b="1" dirty="0" smtClean="0"/>
              <a:t>.</a:t>
            </a:r>
            <a:endParaRPr lang="ru-RU" sz="20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07" y="1905553"/>
            <a:ext cx="39528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751162"/>
            <a:ext cx="4146218" cy="291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выполнения этого файла достаточно перейти в директорию с этим файлом и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861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таким образом(должен быть установлен плагин </a:t>
            </a:r>
            <a:r>
              <a:rPr lang="en-US" sz="2000" b="1" dirty="0" err="1" smtClean="0"/>
              <a:t>NodeJS</a:t>
            </a:r>
            <a:r>
              <a:rPr lang="ru-RU" sz="2000" b="1" dirty="0" smtClean="0"/>
              <a:t>)</a:t>
            </a:r>
          </a:p>
        </p:txBody>
      </p:sp>
      <p:pic>
        <p:nvPicPr>
          <p:cNvPr id="12293" name="Picture 5" descr="C:\Users\bFinkels\Pictures\Angular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318260"/>
            <a:ext cx="2734665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Вывод консоли должен быть следующим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1" y="1573282"/>
            <a:ext cx="8321306" cy="426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46" y="1154201"/>
            <a:ext cx="3796361" cy="44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могли заметить в выводе консоли были такие строчки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5" y="1633083"/>
            <a:ext cx="79533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198954" y="318925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Хотя запускали мы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, который должен был установить пакеты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, а </a:t>
            </a:r>
            <a:r>
              <a:rPr lang="ru-RU" sz="2000" b="1" dirty="0" err="1" smtClean="0"/>
              <a:t>ангуляр</a:t>
            </a:r>
            <a:r>
              <a:rPr lang="ru-RU" sz="2000" b="1" dirty="0" smtClean="0"/>
              <a:t> это явно не пакет для </a:t>
            </a:r>
            <a:r>
              <a:rPr lang="en-US" sz="2000" b="1" dirty="0" smtClean="0"/>
              <a:t>node.js</a:t>
            </a:r>
            <a:r>
              <a:rPr lang="ru-RU" sz="2000" b="1" dirty="0"/>
              <a:t>.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227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6" y="1040418"/>
            <a:ext cx="3719082" cy="37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Произошло это из-за того,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что в нашем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 было написано следующее.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секции </a:t>
            </a:r>
            <a:r>
              <a:rPr lang="en-US" sz="2000" b="1" dirty="0" err="1" smtClean="0"/>
              <a:t>skripts</a:t>
            </a:r>
            <a:r>
              <a:rPr lang="ru-RU" sz="2000" b="1" dirty="0" smtClean="0"/>
              <a:t> есть пункт </a:t>
            </a:r>
            <a:r>
              <a:rPr lang="en-US" sz="2000" b="1" dirty="0" err="1" smtClean="0"/>
              <a:t>postinstall</a:t>
            </a:r>
            <a:r>
              <a:rPr lang="ru-RU" sz="2000" b="1" dirty="0" smtClean="0"/>
              <a:t> и в нем мы выполняем </a:t>
            </a:r>
            <a:r>
              <a:rPr lang="en-US" sz="2000" b="1" dirty="0" smtClean="0"/>
              <a:t>bower install.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идти дальше, посмотрим, что такое </a:t>
            </a:r>
            <a:r>
              <a:rPr lang="en-US" sz="2000" b="1" dirty="0" smtClean="0"/>
              <a:t>bower.</a:t>
            </a:r>
            <a:endParaRPr lang="ru-RU" sz="2000" b="1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8" y="902970"/>
            <a:ext cx="49053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15362" name="Picture 2" descr="https://hsto.org/files/1fb/08e/0a3/1fb08e0a34354419ab9b8ebbdecf5b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5" y="1311592"/>
            <a:ext cx="5753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888068"/>
            <a:ext cx="6480398" cy="27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Пишем в них части нашего приложения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Делают наш код более поддерживаемым, тестируемым и читабельным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В них мы определяем зависимости для нашего приложения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Модули могут использовать другие модули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7276265" cy="513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 – </a:t>
            </a:r>
            <a:r>
              <a:rPr lang="ru-RU" sz="2000" b="1" dirty="0" smtClean="0"/>
              <a:t>это менеджер пакетов для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Всё, что делает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устанавливает нужные проекту пакеты подходящих версий вместе с их зависимостями.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Он загружает </a:t>
            </a:r>
            <a:r>
              <a:rPr lang="ru-RU" sz="2000" b="1" dirty="0"/>
              <a:t>файлы нужных библиотек и всё, что нужно для их работы в специальную папку. Остальное остаётся на усмотрение разработчика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Главное </a:t>
            </a:r>
            <a:r>
              <a:rPr lang="ru-RU" sz="2000" b="1" dirty="0"/>
              <a:t>отличие </a:t>
            </a:r>
            <a:r>
              <a:rPr lang="ru-RU" sz="2000" b="1" dirty="0" err="1"/>
              <a:t>npm</a:t>
            </a:r>
            <a:r>
              <a:rPr lang="ru-RU" sz="2000" b="1" dirty="0"/>
              <a:t> и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подход к установке зависимостей пакетов. </a:t>
            </a:r>
            <a:r>
              <a:rPr lang="ru-RU" sz="2000" b="1" dirty="0" err="1"/>
              <a:t>npm</a:t>
            </a:r>
            <a:r>
              <a:rPr lang="ru-RU" sz="2000" b="1" dirty="0"/>
              <a:t> устанавливает зависимости для каждого пакета отдельно, в итоге получается большое дерево пакетов (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grunt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glob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/…), где может быть несколько версий одного и того же пакета.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ru-RU" sz="2000" b="1" dirty="0" err="1"/>
              <a:t>Бовере</a:t>
            </a:r>
            <a:r>
              <a:rPr lang="ru-RU" sz="2000" b="1" dirty="0"/>
              <a:t> каждый пакет устанавливается один раз (</a:t>
            </a:r>
            <a:r>
              <a:rPr lang="ru-RU" sz="2000" b="1" dirty="0" err="1"/>
              <a:t>jQuery</a:t>
            </a:r>
            <a:r>
              <a:rPr lang="ru-RU" sz="2000" b="1" dirty="0"/>
              <a:t> всегда будет в папке </a:t>
            </a:r>
            <a:r>
              <a:rPr lang="ru-RU" sz="2000" b="1" dirty="0" err="1"/>
              <a:t>bower_components</a:t>
            </a:r>
            <a:r>
              <a:rPr lang="ru-RU" sz="2000" b="1" dirty="0"/>
              <a:t>/</a:t>
            </a:r>
            <a:r>
              <a:rPr lang="ru-RU" sz="2000" b="1" dirty="0" err="1"/>
              <a:t>jquery</a:t>
            </a:r>
            <a:r>
              <a:rPr lang="ru-RU" sz="2000" b="1" dirty="0"/>
              <a:t>, сколько бы пакетов от него не зависело) и в случае конфликта зависимостей, </a:t>
            </a:r>
            <a:r>
              <a:rPr lang="ru-RU" sz="2000" b="1" dirty="0" err="1"/>
              <a:t>Бовер</a:t>
            </a:r>
            <a:r>
              <a:rPr lang="ru-RU" sz="2000" b="1" dirty="0"/>
              <a:t> просто не станет устанавливать пакет, не совместимый с уже установленными</a:t>
            </a:r>
            <a:r>
              <a:rPr lang="ru-RU" sz="2000" b="1" dirty="0" smtClean="0"/>
              <a:t>.</a:t>
            </a:r>
          </a:p>
        </p:txBody>
      </p:sp>
      <p:pic>
        <p:nvPicPr>
          <p:cNvPr id="17412" name="Picture 4" descr="Картинки по запросу b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57" y="0"/>
            <a:ext cx="2435749" cy="18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 and </a:t>
            </a:r>
            <a:r>
              <a:rPr lang="en-US" dirty="0" err="1" smtClean="0"/>
              <a:t>Bower.json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5778935" cy="126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</a:t>
            </a:r>
            <a:r>
              <a:rPr lang="ru-RU" sz="2000" b="1" dirty="0" smtClean="0"/>
              <a:t> складывает все наши зависимости на </a:t>
            </a:r>
            <a:r>
              <a:rPr lang="ru-RU" sz="2000" b="1" dirty="0" err="1" smtClean="0"/>
              <a:t>фронтенде</a:t>
            </a:r>
            <a:r>
              <a:rPr lang="ru-RU" sz="2000" b="1" dirty="0" smtClean="0"/>
              <a:t> в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п</a:t>
            </a:r>
            <a:r>
              <a:rPr lang="ru-RU" sz="2000" b="1" dirty="0" smtClean="0"/>
              <a:t>апку </a:t>
            </a:r>
            <a:r>
              <a:rPr lang="en-US" sz="2000" b="1" dirty="0" err="1" smtClean="0"/>
              <a:t>bower_components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</a:t>
            </a:r>
            <a:r>
              <a:rPr lang="en-US" sz="2000" b="1" dirty="0" smtClean="0"/>
              <a:t>bower </a:t>
            </a:r>
            <a:r>
              <a:rPr lang="ru-RU" sz="2000" b="1" dirty="0" smtClean="0"/>
              <a:t>как и для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 существует файл со списком зависимостей – </a:t>
            </a:r>
            <a:r>
              <a:rPr lang="en-US" sz="2000" b="1" dirty="0" err="1" smtClean="0"/>
              <a:t>bower.json</a:t>
            </a:r>
            <a:endParaRPr lang="ru-RU" sz="20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90" y="1040418"/>
            <a:ext cx="27051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67313"/>
            <a:ext cx="40005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Application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720005" cy="415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Итого на данный  момент мы запустили в корне нашего проекта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результате этого в структуре нашего проекта появилось две новых директории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bower_components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node_modules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запуска приложения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start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Или же 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10" y="3726180"/>
            <a:ext cx="3772140" cy="25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Теперь нам бы хотелось протестировать наш проект с помощью тестов.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данном проекте есть фалы тестов лежат около самих </a:t>
            </a:r>
            <a:r>
              <a:rPr lang="en-US" sz="2000" b="1" dirty="0" err="1" smtClean="0"/>
              <a:t>js</a:t>
            </a:r>
            <a:r>
              <a:rPr lang="ru-RU" sz="2000" b="1" dirty="0" smtClean="0"/>
              <a:t> файлов, которые они тестируют, т.к. тут используется </a:t>
            </a:r>
            <a:r>
              <a:rPr lang="en-US" sz="2000" b="1" dirty="0"/>
              <a:t>package by </a:t>
            </a:r>
            <a:r>
              <a:rPr lang="en-US" sz="2000" b="1" dirty="0" smtClean="0"/>
              <a:t>feature.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691639"/>
            <a:ext cx="2084070" cy="22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2305862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Данные тесты написаны с использованием </a:t>
            </a:r>
            <a:r>
              <a:rPr lang="ru-RU" sz="2000" b="1" dirty="0" err="1" smtClean="0"/>
              <a:t>фрейворка</a:t>
            </a:r>
            <a:r>
              <a:rPr lang="ru-RU" sz="2000" b="1" dirty="0" smtClean="0"/>
              <a:t>  </a:t>
            </a:r>
            <a:r>
              <a:rPr lang="en-US" sz="2000" b="1" dirty="0" smtClean="0"/>
              <a:t>Jasmine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/>
              <a:t>Jasmine </a:t>
            </a:r>
            <a:r>
              <a:rPr lang="ru-RU" sz="2000" b="1" dirty="0"/>
              <a:t>это </a:t>
            </a:r>
            <a:r>
              <a:rPr lang="en-US" sz="2000" b="1" dirty="0"/>
              <a:t>BDD </a:t>
            </a:r>
            <a:r>
              <a:rPr lang="ru-RU" sz="2000" b="1" dirty="0" err="1"/>
              <a:t>фреймворк</a:t>
            </a:r>
            <a:r>
              <a:rPr lang="ru-RU" sz="2000" b="1" dirty="0"/>
              <a:t> (</a:t>
            </a:r>
            <a:r>
              <a:rPr lang="en-US" sz="2000" b="1" dirty="0"/>
              <a:t>Behavior-Driven Development — </a:t>
            </a:r>
            <a:r>
              <a:rPr lang="ru-RU" sz="2000" b="1" dirty="0"/>
              <a:t>Разработка на Основе Поведений) для тестирования </a:t>
            </a:r>
            <a:r>
              <a:rPr lang="en-US" sz="2000" b="1" dirty="0"/>
              <a:t>JavaScript </a:t>
            </a:r>
            <a:r>
              <a:rPr lang="ru-RU" sz="2000" b="1" dirty="0" smtClean="0"/>
              <a:t>кода.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49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Jasmine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5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Основными ключевыми словами при работе с </a:t>
            </a:r>
            <a:r>
              <a:rPr lang="ru-RU" sz="2000" dirty="0" err="1"/>
              <a:t>Jasmine</a:t>
            </a:r>
            <a:r>
              <a:rPr lang="ru-RU" sz="2000" dirty="0"/>
              <a:t> являются: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describe</a:t>
            </a:r>
            <a:r>
              <a:rPr lang="ru-RU" sz="2000" dirty="0"/>
              <a:t> — определение набора тестов, наборы могут быть вложенными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it</a:t>
            </a:r>
            <a:r>
              <a:rPr lang="ru-RU" sz="2000" dirty="0"/>
              <a:t> — определение теста внутри любого набора тестов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expect</a:t>
            </a:r>
            <a:r>
              <a:rPr lang="ru-RU" sz="2000" dirty="0"/>
              <a:t> — определяет ожидания, которые проверяются в тесте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8579"/>
              </p:ext>
            </p:extLst>
          </p:nvPr>
        </p:nvGraphicFramePr>
        <p:xfrm>
          <a:off x="182662" y="3510511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"Набор тестов",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"проверка ожиданий",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expect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 + 2).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6333003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Karma </a:t>
            </a:r>
            <a:r>
              <a:rPr lang="ru-RU" sz="2000" dirty="0" smtClean="0"/>
              <a:t>это утилита для запуска тестов. Она умеет: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Запускать тесты из консоли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Автоматически прогонять все тесты при каждом </a:t>
            </a:r>
            <a:r>
              <a:rPr lang="ru-RU" sz="2000" dirty="0" smtClean="0"/>
              <a:t>сохранении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писать тесты на множестве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, таких как </a:t>
            </a:r>
            <a:r>
              <a:rPr lang="ru-RU" sz="2000" dirty="0" err="1" smtClean="0"/>
              <a:t>jasmine</a:t>
            </a:r>
            <a:r>
              <a:rPr lang="ru-RU" sz="2000" dirty="0" smtClean="0"/>
              <a:t>, </a:t>
            </a:r>
            <a:r>
              <a:rPr lang="en-US" sz="2000" dirty="0" smtClean="0"/>
              <a:t>mocha</a:t>
            </a:r>
            <a:r>
              <a:rPr lang="ru-RU" sz="2000" dirty="0" smtClean="0"/>
              <a:t>, </a:t>
            </a:r>
            <a:r>
              <a:rPr lang="ru-RU" sz="2000" dirty="0" err="1" smtClean="0"/>
              <a:t>qunit</a:t>
            </a:r>
            <a:r>
              <a:rPr lang="ru-RU" sz="2000" dirty="0" smtClean="0"/>
              <a:t> и др.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Прогонять </a:t>
            </a:r>
            <a:r>
              <a:rPr lang="ru-RU" sz="2000" dirty="0"/>
              <a:t>тесты сразу на нескольких браузерах. (в том числе виртуальных, например </a:t>
            </a:r>
            <a:r>
              <a:rPr lang="ru-RU" sz="2000" dirty="0" err="1"/>
              <a:t>fantomjs</a:t>
            </a:r>
            <a:r>
              <a:rPr lang="ru-RU" sz="2000" dirty="0"/>
              <a:t>).</a:t>
            </a:r>
          </a:p>
        </p:txBody>
      </p:sp>
      <p:pic>
        <p:nvPicPr>
          <p:cNvPr id="21506" name="Picture 2" descr="banner.png (288×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3" y="826868"/>
            <a:ext cx="3472021" cy="80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5022364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настройки </a:t>
            </a:r>
            <a:r>
              <a:rPr lang="en-US" sz="2000" dirty="0" smtClean="0"/>
              <a:t>Karma </a:t>
            </a:r>
            <a:r>
              <a:rPr lang="ru-RU" sz="2000" dirty="0" smtClean="0"/>
              <a:t>у нас есть файл </a:t>
            </a:r>
            <a:r>
              <a:rPr lang="en-US" sz="2000" dirty="0" smtClean="0"/>
              <a:t>karma.conf.js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запуска тестов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smtClean="0"/>
              <a:t>test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запустит </a:t>
            </a:r>
            <a:r>
              <a:rPr lang="en-US" sz="2000" dirty="0" smtClean="0"/>
              <a:t>Karma</a:t>
            </a:r>
            <a:r>
              <a:rPr lang="ru-RU" sz="2000" dirty="0" smtClean="0"/>
              <a:t> для выполнения тестов, </a:t>
            </a:r>
            <a:r>
              <a:rPr lang="en-US" sz="2000" dirty="0" smtClean="0"/>
              <a:t>Karma </a:t>
            </a:r>
            <a:r>
              <a:rPr lang="ru-RU" sz="2000" dirty="0" smtClean="0"/>
              <a:t>начнет отслеживать исходный для код для перезапуска тестов при изменении.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Можно запустить как единичный тест, который выполнится один раз.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784434"/>
            <a:ext cx="3763733" cy="536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5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/>
              <a:t>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данном приложении присутствуют </a:t>
            </a:r>
            <a:r>
              <a:rPr lang="en-US" sz="2000" dirty="0" smtClean="0"/>
              <a:t>end-to-end</a:t>
            </a:r>
            <a:r>
              <a:rPr lang="ru-RU" sz="2000" dirty="0" smtClean="0"/>
              <a:t> тесты. Они написаны на </a:t>
            </a:r>
            <a:r>
              <a:rPr lang="en-US" sz="2000" dirty="0" smtClean="0"/>
              <a:t>Jasmine</a:t>
            </a:r>
            <a:r>
              <a:rPr lang="ru-RU" sz="2000" dirty="0" smtClean="0"/>
              <a:t>, но запускаются с помощью </a:t>
            </a:r>
            <a:r>
              <a:rPr lang="en-US" sz="2000" dirty="0" smtClean="0"/>
              <a:t>Protractor.</a:t>
            </a: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78" y="1552718"/>
            <a:ext cx="2116451" cy="64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000538"/>
            <a:ext cx="4319706" cy="17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Файл </a:t>
            </a:r>
            <a:r>
              <a:rPr lang="en-US" sz="2000" dirty="0" smtClean="0"/>
              <a:t>scenarios.js</a:t>
            </a:r>
            <a:r>
              <a:rPr lang="ru-RU" sz="2000" dirty="0" smtClean="0"/>
              <a:t> содержит в себе описание тестов на </a:t>
            </a:r>
            <a:r>
              <a:rPr lang="en-US" sz="2000" dirty="0" smtClean="0"/>
              <a:t>Jasmine</a:t>
            </a:r>
            <a:r>
              <a:rPr lang="ru-RU" sz="2000" dirty="0" smtClean="0"/>
              <a:t>.</a:t>
            </a:r>
            <a:endParaRPr lang="ru-RU" sz="2000" b="1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77" y="2327697"/>
            <a:ext cx="6354830" cy="385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8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AutoShape 2" descr="AVXHVl1OTW1LAAAAAElFTkSuQmCC (473×106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AVXHVl1OTW1LAAAAAElFTkSuQmCC (473×106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10" name="Picture 10" descr="Картинки по запросу protract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46" y="746124"/>
            <a:ext cx="58674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/>
          </p:cNvSpPr>
          <p:nvPr/>
        </p:nvSpPr>
        <p:spPr bwMode="gray">
          <a:xfrm>
            <a:off x="90656" y="1615757"/>
            <a:ext cx="6333003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Protractor</a:t>
            </a:r>
            <a:r>
              <a:rPr lang="ru-RU" sz="2000" dirty="0"/>
              <a:t>: Инструмент функционального тестирования для </a:t>
            </a:r>
            <a:r>
              <a:rPr lang="ru-RU" sz="2000" dirty="0" err="1"/>
              <a:t>AngularJS</a:t>
            </a:r>
            <a:r>
              <a:rPr lang="ru-RU" sz="2000" dirty="0"/>
              <a:t>, который запускает ваше приложение в браузере и взаимодействует с ним через </a:t>
            </a:r>
            <a:r>
              <a:rPr lang="ru-RU" sz="2000" dirty="0" err="1"/>
              <a:t>Selenium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Конфигурационный файл </a:t>
            </a:r>
            <a:r>
              <a:rPr lang="en-US" sz="2000" dirty="0" smtClean="0"/>
              <a:t>protractor.conf.js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Выглядит следующим образом: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30" y="2689858"/>
            <a:ext cx="2486813" cy="34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End-to-End 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90656" y="994534"/>
            <a:ext cx="8649483" cy="41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запуском </a:t>
            </a:r>
            <a:r>
              <a:rPr lang="en-US" sz="2000" dirty="0" smtClean="0"/>
              <a:t>Protractor </a:t>
            </a:r>
            <a:r>
              <a:rPr lang="ru-RU" sz="2000" dirty="0" smtClean="0"/>
              <a:t>нужно написать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start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Так как </a:t>
            </a:r>
            <a:r>
              <a:rPr lang="en-US" sz="2000" dirty="0" smtClean="0"/>
              <a:t>Protractor </a:t>
            </a:r>
            <a:r>
              <a:rPr lang="ru-RU" sz="2000" dirty="0" smtClean="0"/>
              <a:t>построен на </a:t>
            </a:r>
            <a:r>
              <a:rPr lang="en-US" sz="2000" dirty="0" smtClean="0"/>
              <a:t>WebDriver</a:t>
            </a:r>
            <a:r>
              <a:rPr lang="ru-RU" sz="2000" dirty="0" smtClean="0"/>
              <a:t> нужно убедиться что он обновлен.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этого нужно: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</a:t>
            </a:r>
            <a:r>
              <a:rPr lang="en-US" sz="2000" dirty="0" smtClean="0"/>
              <a:t>update-</a:t>
            </a:r>
            <a:r>
              <a:rPr lang="en-US" sz="2000" dirty="0" err="1" smtClean="0"/>
              <a:t>webdriver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Теперь, когда наше приложение запущено можно стартовать </a:t>
            </a:r>
            <a:r>
              <a:rPr lang="en-US" sz="2000" dirty="0" smtClean="0"/>
              <a:t>e2e</a:t>
            </a:r>
            <a:r>
              <a:rPr lang="ru-RU" sz="2000" dirty="0" smtClean="0"/>
              <a:t> тесты: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protractor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17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98284"/>
              </p:ext>
            </p:extLst>
          </p:nvPr>
        </p:nvGraphicFramePr>
        <p:xfrm>
          <a:off x="326551" y="1478687"/>
          <a:ext cx="7809092" cy="1432153"/>
        </p:xfrm>
        <a:graphic>
          <a:graphicData uri="http://schemas.openxmlformats.org/drawingml/2006/table">
            <a:tbl>
              <a:tblPr/>
              <a:tblGrid>
                <a:gridCol w="7809092"/>
              </a:tblGrid>
              <a:tr h="443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0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8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1433749" y="304710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86579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6782" y="3047107"/>
            <a:ext cx="1129321" cy="580013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Application Name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370221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413399" y="3047107"/>
            <a:ext cx="142352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Dependencies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413398" y="2231766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файл </a:t>
            </a:r>
            <a:r>
              <a:rPr lang="en-US" sz="2000" dirty="0"/>
              <a:t>.</a:t>
            </a:r>
            <a:r>
              <a:rPr lang="en-US" sz="2000" dirty="0" err="1"/>
              <a:t>jshintrc</a:t>
            </a:r>
            <a:endParaRPr lang="ru-RU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03" y="407670"/>
            <a:ext cx="4248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38139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Его содержание</a:t>
            </a:r>
            <a:endParaRPr lang="ru-RU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17" y="2189797"/>
            <a:ext cx="17811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7338844" cy="322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JSHint</a:t>
            </a:r>
            <a:r>
              <a:rPr lang="ru-RU" sz="2000" dirty="0"/>
              <a:t> — это анализатор кода, который укажет вам на ошибки в коде. Он совместим со многими широко используемыми текстовыми редакторами. Так же это хороший способ поддерживать стилистическое единство и целостность кода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встроенная поддержка в </a:t>
            </a:r>
            <a:r>
              <a:rPr lang="en-US" sz="2000" dirty="0" smtClean="0"/>
              <a:t>IDEA.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51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 CI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8" y="994534"/>
            <a:ext cx="4656602" cy="44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Travis</a:t>
            </a:r>
            <a:r>
              <a:rPr lang="ru-RU" sz="2000" dirty="0"/>
              <a:t> CI </a:t>
            </a:r>
            <a:r>
              <a:rPr lang="ru-RU" sz="2000" dirty="0" smtClean="0"/>
              <a:t>это сервис непрерывной интеграции, который может </a:t>
            </a:r>
            <a:r>
              <a:rPr lang="ru-RU" sz="2000" dirty="0" err="1" smtClean="0"/>
              <a:t>мониторить</a:t>
            </a:r>
            <a:r>
              <a:rPr lang="ru-RU" sz="2000" dirty="0" smtClean="0"/>
              <a:t> </a:t>
            </a:r>
            <a:r>
              <a:rPr lang="ru-RU" sz="2000" dirty="0" err="1" smtClean="0"/>
              <a:t>GitHub</a:t>
            </a:r>
            <a:r>
              <a:rPr lang="ru-RU" sz="2000" dirty="0" smtClean="0"/>
              <a:t> и по </a:t>
            </a:r>
            <a:r>
              <a:rPr lang="ru-RU" sz="2000" dirty="0" err="1" smtClean="0"/>
              <a:t>комиту</a:t>
            </a:r>
            <a:r>
              <a:rPr lang="ru-RU" sz="2000" dirty="0" smtClean="0"/>
              <a:t> в </a:t>
            </a:r>
            <a:r>
              <a:rPr lang="ru-RU" sz="2000" dirty="0" err="1"/>
              <a:t>репозиторий</a:t>
            </a:r>
            <a:r>
              <a:rPr lang="ru-RU" sz="2000" dirty="0"/>
              <a:t> </a:t>
            </a:r>
            <a:r>
              <a:rPr lang="ru-RU" sz="2000" dirty="0" smtClean="0"/>
              <a:t>выполнять скрипты, </a:t>
            </a:r>
            <a:r>
              <a:rPr lang="ru-RU" sz="2000" dirty="0"/>
              <a:t>такие как </a:t>
            </a:r>
            <a:r>
              <a:rPr lang="ru-RU" sz="2000" dirty="0" smtClean="0"/>
              <a:t>запуск приложения </a:t>
            </a:r>
            <a:r>
              <a:rPr lang="ru-RU" sz="2000" dirty="0"/>
              <a:t>или </a:t>
            </a:r>
            <a:r>
              <a:rPr lang="ru-RU" sz="2000" dirty="0" smtClean="0"/>
              <a:t>запуск </a:t>
            </a:r>
            <a:r>
              <a:rPr lang="ru-RU" sz="2000" dirty="0"/>
              <a:t>тестов. 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Наш </a:t>
            </a:r>
            <a:r>
              <a:rPr lang="ru-RU" sz="2000" dirty="0" err="1" smtClean="0"/>
              <a:t>проет</a:t>
            </a:r>
            <a:r>
              <a:rPr lang="ru-RU" sz="2000" dirty="0" smtClean="0"/>
              <a:t> содержит </a:t>
            </a:r>
            <a:r>
              <a:rPr lang="ru-RU" sz="2000" dirty="0"/>
              <a:t>конфигурационный файл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- </a:t>
            </a:r>
            <a:r>
              <a:rPr lang="ru-RU" sz="2000" dirty="0"/>
              <a:t>.</a:t>
            </a:r>
            <a:r>
              <a:rPr lang="ru-RU" sz="2000" dirty="0" err="1"/>
              <a:t>travis.yml</a:t>
            </a:r>
            <a:r>
              <a:rPr lang="ru-RU" sz="2000" dirty="0"/>
              <a:t>, </a:t>
            </a:r>
            <a:r>
              <a:rPr lang="ru-RU" sz="2000" dirty="0" smtClean="0"/>
              <a:t>который настраивает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чтобы он запускал </a:t>
            </a:r>
            <a:r>
              <a:rPr lang="ru-RU" sz="2000" dirty="0"/>
              <a:t>тесты, </a:t>
            </a:r>
            <a:r>
              <a:rPr lang="ru-RU" sz="2000" dirty="0" smtClean="0"/>
              <a:t>при заливке кода на </a:t>
            </a:r>
            <a:r>
              <a:rPr lang="ru-RU" sz="2000" dirty="0" err="1" smtClean="0"/>
              <a:t>GitHub</a:t>
            </a:r>
            <a:r>
              <a:rPr lang="ru-RU" sz="2000" dirty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85787"/>
            <a:ext cx="4314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76" y="2203414"/>
            <a:ext cx="3837621" cy="403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2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Boilerplate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4786143" cy="1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зависимость </a:t>
            </a:r>
            <a:r>
              <a:rPr lang="en-US" sz="2000" dirty="0"/>
              <a:t>HTML5 Boilerplate</a:t>
            </a:r>
            <a:endParaRPr lang="ru-RU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13" y="1478280"/>
            <a:ext cx="42291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90656" y="3067174"/>
            <a:ext cx="7003564" cy="26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HTML5 </a:t>
            </a:r>
            <a:r>
              <a:rPr lang="ru-RU" sz="2000" dirty="0" err="1"/>
              <a:t>Boilerplate</a:t>
            </a:r>
            <a:r>
              <a:rPr lang="ru-RU" sz="2000" dirty="0"/>
              <a:t> — это HTML/CSS/JS шаблон  для быстрого старта при разработке </a:t>
            </a:r>
            <a:r>
              <a:rPr lang="ru-RU" sz="2000" dirty="0" err="1"/>
              <a:t>fron-end’а</a:t>
            </a:r>
            <a:r>
              <a:rPr lang="ru-RU" sz="2000" dirty="0"/>
              <a:t>, который содержит в себе наилучшие готовые образцы, взятые из практики веб-разработки.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Содержит хаки </a:t>
            </a:r>
            <a:r>
              <a:rPr lang="ru-RU" sz="2000" dirty="0"/>
              <a:t>для кросс-</a:t>
            </a:r>
            <a:r>
              <a:rPr lang="ru-RU" sz="2000" dirty="0" err="1"/>
              <a:t>браузерной</a:t>
            </a:r>
            <a:r>
              <a:rPr lang="ru-RU" sz="2000" dirty="0"/>
              <a:t> совместимости, настройки производительности и даже таких вещей, как кросс-</a:t>
            </a:r>
            <a:r>
              <a:rPr lang="ru-RU" sz="2000" dirty="0" err="1"/>
              <a:t>домменых</a:t>
            </a:r>
            <a:r>
              <a:rPr lang="ru-RU" sz="2000" dirty="0"/>
              <a:t> </a:t>
            </a:r>
            <a:r>
              <a:rPr lang="ru-RU" sz="2000" dirty="0" err="1"/>
              <a:t>Ajax</a:t>
            </a:r>
            <a:r>
              <a:rPr lang="ru-RU" sz="2000" dirty="0"/>
              <a:t> запросов и </a:t>
            </a:r>
            <a:r>
              <a:rPr lang="ru-RU" sz="2000" dirty="0" err="1"/>
              <a:t>Flash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</a:t>
            </a:r>
            <a:r>
              <a:rPr lang="en-US" b="1" dirty="0" smtClean="0"/>
              <a:t>Security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7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1649854"/>
            <a:ext cx="6988324" cy="239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Оставаться на последней версии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Не модифицировать свою копию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Избегать использования </a:t>
            </a:r>
            <a:r>
              <a:rPr lang="en-US" sz="2000" dirty="0" smtClean="0"/>
              <a:t>API</a:t>
            </a:r>
            <a:r>
              <a:rPr lang="ru-RU" sz="2000" dirty="0" smtClean="0"/>
              <a:t>, помеченного в документации </a:t>
            </a:r>
            <a:r>
              <a:rPr lang="en-US" sz="2000" dirty="0" smtClean="0"/>
              <a:t>“Security Risk”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2859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cross-site scripting (XSS)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524996" y="1177414"/>
            <a:ext cx="7811284" cy="284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 позволяет внедрить вредоносный код в веб-страницу. Подобный код, например, затем может похитить данные пользователя или работать от лица пользователя.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заблокировать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атаки, необходимо предотвратить попадание вредоносного кода в </a:t>
            </a:r>
            <a:r>
              <a:rPr lang="en-US" sz="2000" dirty="0" smtClean="0"/>
              <a:t>DOM</a:t>
            </a:r>
            <a:r>
              <a:rPr lang="en-US" sz="24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Например можно вставить код в тэг </a:t>
            </a:r>
            <a:r>
              <a:rPr lang="en-US" sz="2000" dirty="0" smtClean="0"/>
              <a:t>&lt;script&gt;</a:t>
            </a:r>
            <a:r>
              <a:rPr lang="ru-RU" sz="2000" dirty="0" smtClean="0"/>
              <a:t>. Но также можно выполнить код внутри многих элементов и свойствах.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0883"/>
              </p:ext>
            </p:extLst>
          </p:nvPr>
        </p:nvGraphicFramePr>
        <p:xfrm>
          <a:off x="400007" y="3944851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onerror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="..."&gt;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:..."&gt;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у злоумышленника есть доступ к управлению шаблонами и выражениями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, то он может выполнять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несколько способов, как управлять шаблонами и выражениями: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Создавать шаблоны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 на сервере, содержащем контент, предоставленный пользователем.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Передавать выражение, генерируемое на основе ввода пользователя в вызовы следующих методов в скопе: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$watch(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watchGroup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watchCollection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$apply(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applyAsync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92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пользователя в вызовы </a:t>
            </a:r>
            <a:r>
              <a:rPr lang="ru-RU" sz="2000" dirty="0" smtClean="0"/>
              <a:t>следующих сервисов, которые </a:t>
            </a:r>
            <a:r>
              <a:rPr lang="ru-RU" sz="2000" dirty="0" err="1" smtClean="0"/>
              <a:t>парсят</a:t>
            </a:r>
            <a:r>
              <a:rPr lang="ru-RU" sz="2000" dirty="0" smtClean="0"/>
              <a:t> выражения: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$compile(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$parse(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$interpolate(</a:t>
            </a:r>
            <a:r>
              <a:rPr lang="en-US" sz="2000" dirty="0" err="1"/>
              <a:t>userContent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</a:t>
            </a:r>
            <a:r>
              <a:rPr lang="ru-RU" sz="2000" dirty="0" smtClean="0"/>
              <a:t>как предикат в </a:t>
            </a:r>
            <a:r>
              <a:rPr lang="en-US" sz="2000" dirty="0" err="1" smtClean="0"/>
              <a:t>orderBy</a:t>
            </a:r>
            <a:r>
              <a:rPr lang="ru-RU" sz="2000" dirty="0" smtClean="0"/>
              <a:t>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{{ value | </a:t>
            </a:r>
            <a:r>
              <a:rPr lang="en-US" sz="2000" dirty="0" err="1"/>
              <a:t>orderBy</a:t>
            </a:r>
            <a:r>
              <a:rPr lang="en-US" sz="2000" dirty="0"/>
              <a:t> : </a:t>
            </a:r>
            <a:r>
              <a:rPr lang="en-US" sz="2000" dirty="0" err="1"/>
              <a:t>userContent</a:t>
            </a:r>
            <a:r>
              <a:rPr lang="en-US" sz="2000" dirty="0"/>
              <a:t> }}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6817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Server-side XSS protection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HTML</a:t>
            </a:r>
            <a:r>
              <a:rPr lang="ru-RU" sz="2000" dirty="0" smtClean="0"/>
              <a:t> сгенерированный на сервере подвержен для атак инъекций. Вставка такого шаблона в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то же самое, что вставка такого исполняемого кода в приложение – это дает атакующему полный контроль над приложением.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этого избежать используйте </a:t>
            </a:r>
            <a:r>
              <a:rPr lang="ru-RU" sz="2000" dirty="0" err="1" smtClean="0"/>
              <a:t>шаблонизатор</a:t>
            </a:r>
            <a:r>
              <a:rPr lang="ru-RU" sz="2000" dirty="0" smtClean="0"/>
              <a:t>, который автоматически экранирует значения для предотвращения </a:t>
            </a:r>
            <a:r>
              <a:rPr lang="en-US" sz="2000" dirty="0" smtClean="0"/>
              <a:t>XSS</a:t>
            </a:r>
            <a:r>
              <a:rPr lang="ru-RU" sz="2000" dirty="0" smtClean="0"/>
              <a:t> атак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40445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our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668"/>
              </p:ext>
            </p:extLst>
          </p:nvPr>
        </p:nvGraphicFramePr>
        <p:xfrm>
          <a:off x="228812" y="1082709"/>
          <a:ext cx="8686588" cy="4349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ng-app=“store”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&lt;script type=“text/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&lt;body&gt;  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 bwMode="auto">
          <a:xfrm rot="12426612">
            <a:off x="5015940" y="2815721"/>
            <a:ext cx="188495" cy="137510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760" y="2369016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760" y="1399425"/>
            <a:ext cx="1527160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008120" y="1288333"/>
            <a:ext cx="445608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Запускает этот модуль, при загрузке документа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469578" y="1076907"/>
            <a:ext cx="216024" cy="86106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2" name="Curved Connector 11"/>
          <p:cNvCxnSpPr>
            <a:stCxn id="10" idx="3"/>
          </p:cNvCxnSpPr>
          <p:nvPr/>
        </p:nvCxnSpPr>
        <p:spPr bwMode="auto">
          <a:xfrm flipH="1">
            <a:off x="5181600" y="1463184"/>
            <a:ext cx="3282607" cy="2938695"/>
          </a:xfrm>
          <a:prstGeom prst="curvedConnector3">
            <a:avLst>
              <a:gd name="adj1" fmla="val -696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442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Contextual Escaping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Strict Contextual Escaping (SCE</a:t>
            </a:r>
            <a:r>
              <a:rPr lang="en-US" sz="2000" dirty="0" smtClean="0"/>
              <a:t>)</a:t>
            </a:r>
            <a:r>
              <a:rPr lang="ru-RU" sz="2000" dirty="0" smtClean="0"/>
              <a:t> – это режим, в котором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требует </a:t>
            </a:r>
            <a:r>
              <a:rPr lang="ru-RU" sz="2000" dirty="0" err="1" smtClean="0"/>
              <a:t>биндинга</a:t>
            </a:r>
            <a:r>
              <a:rPr lang="ru-RU" sz="2000" dirty="0" smtClean="0"/>
              <a:t> в определённых контекстах значения, которое помеченное как безопасное для использования в этом контексте.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режим реализуется с помощью сервиса </a:t>
            </a:r>
            <a:r>
              <a:rPr lang="en-US" sz="2000" dirty="0" smtClean="0"/>
              <a:t>$</a:t>
            </a:r>
            <a:r>
              <a:rPr lang="en-US" sz="2000" dirty="0" err="1" smtClean="0"/>
              <a:t>sc</a:t>
            </a:r>
            <a:r>
              <a:rPr lang="en-US" sz="2000" dirty="0" err="1"/>
              <a:t>e</a:t>
            </a:r>
            <a:r>
              <a:rPr lang="ru-RU" sz="2000" dirty="0" smtClean="0"/>
              <a:t> и различных основных директив.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 пример, рендеринг произвольного контента с помощь директивы </a:t>
            </a:r>
            <a:r>
              <a:rPr lang="en-US" sz="2000" dirty="0" err="1" smtClean="0"/>
              <a:t>ngBindHtml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контент поставляется пользователем, то есть шанс на </a:t>
            </a:r>
            <a:r>
              <a:rPr lang="en-US" sz="2000" dirty="0"/>
              <a:t>Cross 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Директива </a:t>
            </a:r>
            <a:r>
              <a:rPr lang="en-US" sz="2000" dirty="0" err="1"/>
              <a:t>ngBindHtml</a:t>
            </a:r>
            <a:r>
              <a:rPr lang="en-US" sz="2000" dirty="0"/>
              <a:t> </a:t>
            </a:r>
            <a:r>
              <a:rPr lang="ru-RU" sz="2000" dirty="0" smtClean="0"/>
              <a:t>не будет отображать содержимое, не помеченное как безопасное в </a:t>
            </a:r>
            <a:r>
              <a:rPr lang="en-US" sz="2000" dirty="0"/>
              <a:t>$</a:t>
            </a:r>
            <a:r>
              <a:rPr lang="en-US" sz="2000" dirty="0" err="1" smtClean="0"/>
              <a:t>sce</a:t>
            </a:r>
            <a:r>
              <a:rPr lang="en-US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Модуль </a:t>
            </a:r>
            <a:r>
              <a:rPr lang="en-US" sz="2000" dirty="0" err="1"/>
              <a:t>ngSanitize</a:t>
            </a:r>
            <a:r>
              <a:rPr lang="en-US" sz="2000" dirty="0"/>
              <a:t> </a:t>
            </a:r>
            <a:r>
              <a:rPr lang="ru-RU" sz="2000" dirty="0" smtClean="0"/>
              <a:t>может быть использован для отчистки и пометки такого контента предоставленного пользователем как безопасного.</a:t>
            </a:r>
          </a:p>
        </p:txBody>
      </p:sp>
    </p:spTree>
    <p:extLst>
      <p:ext uri="{BB962C8B-B14F-4D97-AF65-F5344CB8AC3E}">
        <p14:creationId xmlns:p14="http://schemas.microsoft.com/office/powerpoint/2010/main" val="15383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HTTP-level vulnerabilities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предотвращения двух распространённых уязвимостей </a:t>
            </a:r>
            <a:r>
              <a:rPr lang="en-US" sz="2000" dirty="0" smtClean="0"/>
              <a:t>HTTP</a:t>
            </a:r>
            <a:r>
              <a:rPr lang="ru-RU" sz="2000" dirty="0" smtClean="0"/>
              <a:t> протокола - </a:t>
            </a:r>
            <a:r>
              <a:rPr lang="en-US" sz="2000" dirty="0"/>
              <a:t>cross-site request forgery (CSRF or XSRF) </a:t>
            </a:r>
            <a:r>
              <a:rPr lang="ru-RU" sz="2000" dirty="0" smtClean="0"/>
              <a:t>и </a:t>
            </a:r>
            <a:r>
              <a:rPr lang="en-US" sz="2000" dirty="0" smtClean="0"/>
              <a:t>cross-site </a:t>
            </a:r>
            <a:r>
              <a:rPr lang="en-US" sz="2000" dirty="0"/>
              <a:t>script inclusion (XSSI</a:t>
            </a:r>
            <a:r>
              <a:rPr lang="en-US" sz="2000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Обе этих уязвимостей в первую очередь должны быть предотвращены и настроены на сервере, но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позволяет сделать эту интеграцию гораздо проще.</a:t>
            </a:r>
          </a:p>
        </p:txBody>
      </p:sp>
    </p:spTree>
    <p:extLst>
      <p:ext uri="{BB962C8B-B14F-4D97-AF65-F5344CB8AC3E}">
        <p14:creationId xmlns:p14="http://schemas.microsoft.com/office/powerpoint/2010/main" val="22285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</a:t>
            </a:r>
            <a:r>
              <a:rPr lang="en-US" sz="2000" dirty="0"/>
              <a:t>cross-site request </a:t>
            </a:r>
            <a:r>
              <a:rPr lang="en-US" sz="2000" dirty="0" smtClean="0"/>
              <a:t>forgery</a:t>
            </a:r>
            <a:r>
              <a:rPr lang="ru-RU" sz="2000" dirty="0" smtClean="0"/>
              <a:t> злоумышленник обманывает пользователя, посетившего страницу(например </a:t>
            </a:r>
            <a:r>
              <a:rPr lang="en-US" sz="2000" dirty="0"/>
              <a:t>evil.com</a:t>
            </a:r>
            <a:r>
              <a:rPr lang="ru-RU" sz="2000" dirty="0" smtClean="0"/>
              <a:t>) с злокачественным кодом, который тайно посылает вредоносный запрос на </a:t>
            </a:r>
            <a:r>
              <a:rPr lang="ru-RU" sz="2000" dirty="0" err="1" smtClean="0"/>
              <a:t>вэб</a:t>
            </a:r>
            <a:r>
              <a:rPr lang="ru-RU" sz="2000" dirty="0" smtClean="0"/>
              <a:t>-сервер приложения(например </a:t>
            </a:r>
            <a:r>
              <a:rPr lang="en-US" sz="2000" dirty="0"/>
              <a:t>example-bank.com</a:t>
            </a:r>
            <a:r>
              <a:rPr lang="ru-RU" sz="2000" dirty="0" smtClean="0"/>
              <a:t>).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Предположим пользователь вошел в приложение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Затем пользователь открывает свою почту, нажимает на ссылку в письме, по которой открывается в новой вкладке 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 сразу же посылает запрос на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 Это может быть запрос на перевод денег со счета пользователя на счет атакующего. При этом браузер автоматически посылает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от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 с этим запросом.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, если на нем нет защиты от </a:t>
            </a:r>
            <a:r>
              <a:rPr lang="en-US" sz="2000" dirty="0" smtClean="0"/>
              <a:t>XSFR</a:t>
            </a:r>
            <a:r>
              <a:rPr lang="ru-RU" sz="2000" dirty="0" smtClean="0"/>
              <a:t> не может </a:t>
            </a:r>
            <a:r>
              <a:rPr lang="ru-RU" sz="2000" dirty="0"/>
              <a:t>отличить </a:t>
            </a:r>
            <a:r>
              <a:rPr lang="ru-RU" sz="2000" dirty="0" smtClean="0"/>
              <a:t>легитимный </a:t>
            </a:r>
            <a:r>
              <a:rPr lang="ru-RU" sz="2000" dirty="0"/>
              <a:t>запрос </a:t>
            </a:r>
            <a:r>
              <a:rPr lang="ru-RU" sz="2000" dirty="0" smtClean="0"/>
              <a:t>от не </a:t>
            </a:r>
            <a:r>
              <a:rPr lang="ru-RU" sz="2000" dirty="0"/>
              <a:t>легитимный </a:t>
            </a:r>
            <a:r>
              <a:rPr lang="ru-RU" sz="2000" dirty="0" smtClean="0"/>
              <a:t>и выполняет его.</a:t>
            </a:r>
          </a:p>
        </p:txBody>
      </p:sp>
    </p:spTree>
    <p:extLst>
      <p:ext uri="{BB962C8B-B14F-4D97-AF65-F5344CB8AC3E}">
        <p14:creationId xmlns:p14="http://schemas.microsoft.com/office/powerpoint/2010/main" val="2228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избежать этого, приложение должно гарантировать, что запрос пользователя происходит от реального приложения, а не с другого сайта. Сервер и клиент должны работать вместе, чтобы помешать этой атаке.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общем случае техника </a:t>
            </a:r>
            <a:r>
              <a:rPr lang="en-US" sz="2000" dirty="0" smtClean="0"/>
              <a:t>anti-XSRF</a:t>
            </a:r>
            <a:r>
              <a:rPr lang="ru-RU" sz="2000" dirty="0" smtClean="0"/>
              <a:t> работает следующим образом – сервер </a:t>
            </a:r>
            <a:r>
              <a:rPr lang="ru-RU" sz="2000" dirty="0"/>
              <a:t>отправляет ключ </a:t>
            </a:r>
            <a:r>
              <a:rPr lang="ru-RU" sz="2000" dirty="0" smtClean="0"/>
              <a:t>аутентификации, сгенерированный случайным образом в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 Клиент читает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добавляет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 запроса с </a:t>
            </a:r>
            <a:r>
              <a:rPr lang="ru-RU" sz="2000" dirty="0" err="1" smtClean="0"/>
              <a:t>токеном</a:t>
            </a:r>
            <a:r>
              <a:rPr lang="ru-RU" sz="2000" dirty="0" smtClean="0"/>
              <a:t> во всех последующих запросах. Сервер сравнивает полученные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заголовком запроса и отклоняет запрос, если значение отсутствует или не совпадает друг другу.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метод эффективен, так как все браузеры поддерживают одну и ту же политику. И только код с сайта, на котором установлены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может читать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этого сайта и устанавливать </a:t>
            </a:r>
            <a:r>
              <a:rPr lang="ru-RU" sz="2000" dirty="0" err="1" smtClean="0"/>
              <a:t>кастомные</a:t>
            </a:r>
            <a:r>
              <a:rPr lang="ru-RU" sz="2000" dirty="0" smtClean="0"/>
              <a:t> заголовки запросов на этот сайт.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означает, что только ваше приложение может читать эти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устанавливать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заголовок.</a:t>
            </a:r>
          </a:p>
        </p:txBody>
      </p:sp>
    </p:spTree>
    <p:extLst>
      <p:ext uri="{BB962C8B-B14F-4D97-AF65-F5344CB8AC3E}">
        <p14:creationId xmlns:p14="http://schemas.microsoft.com/office/powerpoint/2010/main" val="281083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выполнения этой техники на клиентской части как </a:t>
            </a:r>
            <a:r>
              <a:rPr lang="en-US" sz="2000" dirty="0" err="1" smtClean="0"/>
              <a:t>XSRFStrategy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По умолчанию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 включается автоматически.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отправкой </a:t>
            </a:r>
            <a:r>
              <a:rPr lang="en-US" sz="2000" dirty="0" smtClean="0"/>
              <a:t>HTTP</a:t>
            </a:r>
            <a:r>
              <a:rPr lang="ru-RU" sz="2000" dirty="0" smtClean="0"/>
              <a:t> запроса,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ищет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под названием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задает заголовок с именем </a:t>
            </a:r>
            <a:r>
              <a:rPr lang="en-US" sz="2000" dirty="0" smtClean="0"/>
              <a:t>X-XSRF-TOKEN</a:t>
            </a:r>
            <a:r>
              <a:rPr lang="ru-RU" sz="2000" dirty="0" smtClean="0"/>
              <a:t> со значением этого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должен выполнить свою часть, установив начальное значение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подтвердить, что каждый последующий запрос, изменяющий состояние включает в себя</a:t>
            </a:r>
            <a:r>
              <a:rPr lang="en-US" sz="2000" dirty="0"/>
              <a:t> </a:t>
            </a:r>
            <a:r>
              <a:rPr lang="ru-RU" sz="2000" dirty="0" smtClean="0"/>
              <a:t>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заголовок </a:t>
            </a:r>
            <a:r>
              <a:rPr lang="en-US" sz="2000" dirty="0" smtClean="0"/>
              <a:t>X-XSRF-TOKEN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XSRF</a:t>
            </a:r>
            <a:r>
              <a:rPr lang="ru-RU" sz="2000" dirty="0" smtClean="0"/>
              <a:t> </a:t>
            </a:r>
            <a:r>
              <a:rPr lang="ru-RU" sz="2000" dirty="0" err="1" smtClean="0"/>
              <a:t>токен</a:t>
            </a:r>
            <a:r>
              <a:rPr lang="ru-RU" sz="2000" dirty="0" smtClean="0"/>
              <a:t> должен быть уникальным для каждого человека и сессии, иметь большое случайное значение, сгенерированное с помощью </a:t>
            </a:r>
            <a:r>
              <a:rPr lang="ru-RU" sz="2000" dirty="0" err="1" smtClean="0"/>
              <a:t>криптографически</a:t>
            </a:r>
            <a:r>
              <a:rPr lang="ru-RU" sz="2000" dirty="0" smtClean="0"/>
              <a:t> безопасного генератора случайных чисел и должен быть </a:t>
            </a:r>
            <a:r>
              <a:rPr lang="ru-RU" sz="2000" dirty="0" err="1" smtClean="0"/>
              <a:t>инвалидирован</a:t>
            </a:r>
            <a:r>
              <a:rPr lang="ru-RU" sz="2000" dirty="0" smtClean="0"/>
              <a:t> через день или два.</a:t>
            </a:r>
          </a:p>
        </p:txBody>
      </p:sp>
    </p:spTree>
    <p:extLst>
      <p:ext uri="{BB962C8B-B14F-4D97-AF65-F5344CB8AC3E}">
        <p14:creationId xmlns:p14="http://schemas.microsoft.com/office/powerpoint/2010/main" val="14401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script inclusion (XSSI)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 </a:t>
            </a:r>
            <a:r>
              <a:rPr lang="en-US" sz="2000" dirty="0" smtClean="0"/>
              <a:t>inclusion</a:t>
            </a:r>
            <a:r>
              <a:rPr lang="ru-RU" sz="2000" dirty="0" smtClean="0"/>
              <a:t>, так же известная как </a:t>
            </a:r>
            <a:r>
              <a:rPr lang="en-US" sz="2000" dirty="0"/>
              <a:t>JSON </a:t>
            </a:r>
            <a:r>
              <a:rPr lang="en-US" sz="2000" dirty="0" smtClean="0"/>
              <a:t>vulnerability</a:t>
            </a:r>
            <a:r>
              <a:rPr lang="ru-RU" sz="2000" dirty="0" smtClean="0"/>
              <a:t> может позволить  злоумышленникам читать данные из </a:t>
            </a:r>
            <a:r>
              <a:rPr lang="en-US" sz="2000" dirty="0"/>
              <a:t>JSON </a:t>
            </a:r>
            <a:r>
              <a:rPr lang="en-US" sz="2000" dirty="0" smtClean="0"/>
              <a:t>API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Данная атака работает в старых браузерах, переопределяя </a:t>
            </a:r>
            <a:r>
              <a:rPr lang="ru-RU" sz="2000" dirty="0" err="1" smtClean="0"/>
              <a:t>нативный</a:t>
            </a:r>
            <a:r>
              <a:rPr lang="ru-RU" sz="2000" dirty="0" smtClean="0"/>
              <a:t> конструктор объектов </a:t>
            </a:r>
            <a:r>
              <a:rPr lang="en-US" sz="2000" dirty="0"/>
              <a:t>JavaScript </a:t>
            </a:r>
            <a:r>
              <a:rPr lang="ru-RU" sz="2000" dirty="0" smtClean="0"/>
              <a:t>и затем включая </a:t>
            </a:r>
            <a:r>
              <a:rPr lang="en-US" sz="2000" dirty="0" smtClean="0"/>
              <a:t>API URL</a:t>
            </a:r>
            <a:r>
              <a:rPr lang="ru-RU" sz="2000" dirty="0" smtClean="0"/>
              <a:t>, используя тег </a:t>
            </a:r>
            <a:r>
              <a:rPr lang="en-US" sz="2000" dirty="0"/>
              <a:t>&lt;</a:t>
            </a:r>
            <a:r>
              <a:rPr lang="en-US" sz="2000" dirty="0" smtClean="0"/>
              <a:t>script&gt;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Эта атака будет успешна, только если возвращаемый объект это </a:t>
            </a:r>
            <a:r>
              <a:rPr lang="en-US" sz="2000" dirty="0" smtClean="0"/>
              <a:t>JSON</a:t>
            </a:r>
            <a:r>
              <a:rPr lang="ru-RU" sz="2000" dirty="0" smtClean="0"/>
              <a:t>, который является исполняемым в </a:t>
            </a:r>
            <a:r>
              <a:rPr lang="en-US" sz="2000" dirty="0" smtClean="0"/>
              <a:t>JavaScript</a:t>
            </a:r>
            <a:r>
              <a:rPr lang="ru-RU" sz="2000" dirty="0" smtClean="0"/>
              <a:t>. Серверы могут предотвратить такую атаку, добавив префикс для всех </a:t>
            </a:r>
            <a:r>
              <a:rPr lang="en-US" sz="2000" dirty="0" smtClean="0"/>
              <a:t>JSON</a:t>
            </a:r>
            <a:r>
              <a:rPr lang="ru-RU" sz="2000" dirty="0" smtClean="0"/>
              <a:t> ответов, сделав их не исполняемыми. По соглашению необходимо использовать строку -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Сервис </a:t>
            </a:r>
            <a:r>
              <a:rPr lang="en-US" sz="2000" dirty="0" smtClean="0"/>
              <a:t>$http</a:t>
            </a:r>
            <a:r>
              <a:rPr lang="ru-RU" sz="2000" dirty="0" smtClean="0"/>
              <a:t> распознает это соглашение и автоматически удаляет строку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 из всех ответов до последующего парсинга</a:t>
            </a:r>
            <a:r>
              <a:rPr lang="ru-RU" sz="2000" dirty="0" smtClean="0"/>
              <a:t>.</a:t>
            </a:r>
            <a:endParaRPr lang="en-US" sz="200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Немного информации можно подчерпнуть по этим ссылкам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security.googleblog.com/2011/05/website-security-for-webmasters.html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www.slideshare.net/carlo.bonamico/angularjs-security-defend-your-single-page-application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4"/>
              </a:rPr>
              <a:t>https://google-gruyere.appspot.com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4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Popular </a:t>
            </a:r>
            <a:r>
              <a:rPr lang="en-US" dirty="0" smtClean="0">
                <a:ea typeface="Tele-GroteskNor" pitchFamily="2" charset="0"/>
                <a:cs typeface="Tele-GroteskNor" pitchFamily="2" charset="0"/>
              </a:rPr>
              <a:t>mistakes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2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 smtClean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AngularJS </a:t>
            </a:r>
            <a:r>
              <a:rPr lang="ru-RU" dirty="0"/>
              <a:t>является </a:t>
            </a:r>
            <a:r>
              <a:rPr lang="en-US" dirty="0"/>
              <a:t>MVC </a:t>
            </a:r>
            <a:r>
              <a:rPr lang="ru-RU" dirty="0" err="1"/>
              <a:t>фреймворком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Часто используемой практикой при использовании MVC </a:t>
            </a:r>
            <a:r>
              <a:rPr lang="ru-RU" dirty="0" err="1"/>
              <a:t>фреймворков</a:t>
            </a:r>
            <a:r>
              <a:rPr lang="ru-RU" dirty="0"/>
              <a:t> является группировка файлов по следующему шаблону: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74291"/>
              </p:ext>
            </p:extLst>
          </p:nvPr>
        </p:nvGraphicFramePr>
        <p:xfrm>
          <a:off x="238395" y="2476501"/>
          <a:ext cx="8686588" cy="3718560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controllers/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directives/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services/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filters/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22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Тем не менее при росте приложения использование подобной структуры папок приводит к тому, что в каждый момент времени приходится держать открытыми несколько папок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Поэтому </a:t>
            </a:r>
            <a:r>
              <a:rPr lang="ru-RU" dirty="0"/>
              <a:t>при перемещении по дереву </a:t>
            </a:r>
            <a:r>
              <a:rPr lang="ru-RU" dirty="0" smtClean="0"/>
              <a:t>каталогов </a:t>
            </a:r>
            <a:r>
              <a:rPr lang="ru-RU" dirty="0"/>
              <a:t>вы постоянно будете тратить время на скроллинг</a:t>
            </a:r>
            <a:r>
              <a:rPr lang="ru-RU" dirty="0" smtClean="0"/>
              <a:t>. </a:t>
            </a:r>
            <a:r>
              <a:rPr lang="ru-RU" dirty="0"/>
              <a:t>Чтобы избежать этого, вы можете группировать файлы по функционалу, а не по типу: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21795"/>
              </p:ext>
            </p:extLst>
          </p:nvPr>
        </p:nvGraphicFramePr>
        <p:xfrm>
          <a:off x="238395" y="2941961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Feed/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Login/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Shared/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352983" y="317221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Подобная структура папок делает гораздо более простым поиск связанных файлов, относящихся к одной и той же </a:t>
            </a:r>
            <a:r>
              <a:rPr lang="ru-RU" dirty="0" err="1"/>
              <a:t>фиче</a:t>
            </a:r>
            <a:r>
              <a:rPr lang="ru-RU" dirty="0"/>
              <a:t>, что способно ускорить процесс разработки. Да, это может показаться спорным — хранить в одной папке </a:t>
            </a:r>
            <a:r>
              <a:rPr lang="ru-RU" dirty="0" err="1"/>
              <a:t>html</a:t>
            </a:r>
            <a:r>
              <a:rPr lang="ru-RU" dirty="0"/>
              <a:t> файлы вместе с </a:t>
            </a:r>
            <a:r>
              <a:rPr lang="ru-RU" dirty="0" err="1"/>
              <a:t>js</a:t>
            </a:r>
            <a:r>
              <a:rPr lang="ru-RU" dirty="0"/>
              <a:t>, но эффект от экономии времени может оказаться более важным.</a:t>
            </a:r>
          </a:p>
        </p:txBody>
      </p:sp>
    </p:spTree>
    <p:extLst>
      <p:ext uri="{BB962C8B-B14F-4D97-AF65-F5344CB8AC3E}">
        <p14:creationId xmlns:p14="http://schemas.microsoft.com/office/powerpoint/2010/main" val="11888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Часто, в начале разработки проекта весь функционал складывается в единый модуль. До какого-то момента подобный подход работает, но по мере развития проекта код становится неуправляемым.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17260"/>
              </p:ext>
            </p:extLst>
          </p:nvPr>
        </p:nvGraphicFramePr>
        <p:xfrm>
          <a:off x="238395" y="2941961"/>
          <a:ext cx="8686588" cy="200101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//service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//controller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5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88068"/>
            <a:ext cx="7659209" cy="88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Позволяют добавлять динамические значения в </a:t>
            </a: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48469"/>
              </p:ext>
            </p:extLst>
          </p:nvPr>
        </p:nvGraphicFramePr>
        <p:xfrm>
          <a:off x="509431" y="2474893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{{4 + 6}}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8695"/>
              </p:ext>
            </p:extLst>
          </p:nvPr>
        </p:nvGraphicFramePr>
        <p:xfrm>
          <a:off x="4796234" y="2488526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10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065"/>
              </p:ext>
            </p:extLst>
          </p:nvPr>
        </p:nvGraphicFramePr>
        <p:xfrm>
          <a:off x="509431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{{“hello” + “ you”}}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88121"/>
              </p:ext>
            </p:extLst>
          </p:nvPr>
        </p:nvGraphicFramePr>
        <p:xfrm>
          <a:off x="4866715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hello you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 rot="16200000">
            <a:off x="4039783" y="2263346"/>
            <a:ext cx="232743" cy="126055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4039783" y="3644818"/>
            <a:ext cx="232745" cy="126055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Следующим по распространенности подходом является группировать объекты по их типу: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76477"/>
              </p:ext>
            </p:extLst>
          </p:nvPr>
        </p:nvGraphicFramePr>
        <p:xfrm>
          <a:off x="225873" y="2347601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services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('services',[]);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services.service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//service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controllers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('controllers',['services']);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controllers.controller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//controller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('app',['controllers', 'services']);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33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Подобный подход масштабируется тоже не лучшим образом, подобно структуре каталогов </a:t>
            </a:r>
            <a:r>
              <a:rPr lang="ru-RU" dirty="0" smtClean="0"/>
              <a:t>по слоям. </a:t>
            </a:r>
            <a:r>
              <a:rPr lang="ru-RU" dirty="0"/>
              <a:t>Чтобы добиться лучшей масштабируемости, мы последуем той же самой концепции разбиения кода по </a:t>
            </a:r>
            <a:r>
              <a:rPr lang="ru-RU" dirty="0" err="1"/>
              <a:t>фичам</a:t>
            </a:r>
            <a:r>
              <a:rPr lang="ru-RU" dirty="0"/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66450"/>
              </p:ext>
            </p:extLst>
          </p:nvPr>
        </p:nvGraphicFramePr>
        <p:xfrm>
          <a:off x="225873" y="2743841"/>
          <a:ext cx="8686588" cy="200101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NetworkService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function($http){});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('login',['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NetworkService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 ['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'login']);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2" y="5229788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Разнесение функционала по различным модулям также дает возможность повторного использования кода в различных проектах.</a:t>
            </a:r>
          </a:p>
        </p:txBody>
      </p:sp>
    </p:spTree>
    <p:extLst>
      <p:ext uri="{BB962C8B-B14F-4D97-AF65-F5344CB8AC3E}">
        <p14:creationId xmlns:p14="http://schemas.microsoft.com/office/powerpoint/2010/main" val="17371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AngularJS</a:t>
            </a:r>
            <a:r>
              <a:rPr lang="ru-RU" dirty="0" smtClean="0"/>
              <a:t> </a:t>
            </a:r>
            <a:r>
              <a:rPr lang="ru-RU" dirty="0"/>
              <a:t>очень гибок в вопросе того, как зависимости могут быть внедрены. Самый простой способ — это передать зависимость в функцию в качестве параметра: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55233"/>
              </p:ext>
            </p:extLst>
          </p:nvPr>
        </p:nvGraphicFramePr>
        <p:xfrm>
          <a:off x="225873" y="274384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9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 кода ясно, что </a:t>
            </a:r>
            <a:r>
              <a:rPr lang="ru-RU" dirty="0" err="1"/>
              <a:t>MainCtrl</a:t>
            </a:r>
            <a:r>
              <a:rPr lang="ru-RU" dirty="0"/>
              <a:t> зависит от $</a:t>
            </a:r>
            <a:r>
              <a:rPr lang="ru-RU" dirty="0" err="1"/>
              <a:t>scope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$</a:t>
            </a:r>
            <a:r>
              <a:rPr lang="ru-RU" dirty="0" err="1"/>
              <a:t>timeout</a:t>
            </a:r>
            <a:r>
              <a:rPr lang="ru-RU" dirty="0"/>
              <a:t>. Это прекрасно работает до того момента, как проект пойдет в </a:t>
            </a:r>
            <a:r>
              <a:rPr lang="ru-RU" dirty="0" err="1"/>
              <a:t>продакшн</a:t>
            </a:r>
            <a:r>
              <a:rPr lang="ru-RU" dirty="0"/>
              <a:t> и вы захотите </a:t>
            </a:r>
            <a:r>
              <a:rPr lang="ru-RU" dirty="0" err="1"/>
              <a:t>минифицировать</a:t>
            </a:r>
            <a:r>
              <a:rPr lang="ru-RU" dirty="0"/>
              <a:t> ваш код. Использование </a:t>
            </a:r>
            <a:r>
              <a:rPr lang="ru-RU" dirty="0" err="1"/>
              <a:t>UglifyJS</a:t>
            </a:r>
            <a:r>
              <a:rPr lang="ru-RU" dirty="0"/>
              <a:t> к вышеуказанному коду приведет к следующему: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55520"/>
              </p:ext>
            </p:extLst>
          </p:nvPr>
        </p:nvGraphicFramePr>
        <p:xfrm>
          <a:off x="225873" y="290386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("app",[]);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2" y="4606528"/>
            <a:ext cx="83069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</a:t>
            </a:r>
            <a:r>
              <a:rPr lang="ru-RU" dirty="0" err="1"/>
              <a:t>AngularJS</a:t>
            </a:r>
            <a:r>
              <a:rPr lang="ru-RU" dirty="0"/>
              <a:t> никак не узнает от чего в реальности зависит </a:t>
            </a:r>
            <a:r>
              <a:rPr lang="ru-RU" dirty="0" err="1"/>
              <a:t>MainCtrl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6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этого не происходило, есть очень простое решение — передавать зависимости как массив строк, с последним элементом в виде функции, принимающей все перечисленные зависимости в виде параметров: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84087"/>
              </p:ext>
            </p:extLst>
          </p:nvPr>
        </p:nvGraphicFramePr>
        <p:xfrm>
          <a:off x="225872" y="249238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['$scope', '$timeout',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3" y="4237196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Код выше будет преобразован </a:t>
            </a:r>
            <a:r>
              <a:rPr lang="ru-RU" dirty="0" err="1"/>
              <a:t>минификатором</a:t>
            </a:r>
            <a:r>
              <a:rPr lang="ru-RU" dirty="0"/>
              <a:t> в код, который </a:t>
            </a:r>
            <a:r>
              <a:rPr lang="ru-RU" dirty="0" err="1"/>
              <a:t>AngularJS</a:t>
            </a:r>
            <a:r>
              <a:rPr lang="ru-RU" dirty="0"/>
              <a:t> уже сможет корректно интерпретировать: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475921"/>
              </p:ext>
            </p:extLst>
          </p:nvPr>
        </p:nvGraphicFramePr>
        <p:xfrm>
          <a:off x="326551" y="5174623"/>
          <a:ext cx="8686588" cy="807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80707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",["$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scope","$timeout",function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){t(function(){console.log(e)},1e3)}])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Часто, при разработке </a:t>
            </a:r>
            <a:r>
              <a:rPr lang="ru-RU" dirty="0" err="1"/>
              <a:t>AngularJS</a:t>
            </a:r>
            <a:r>
              <a:rPr lang="ru-RU" dirty="0"/>
              <a:t> приложения, появляется необходимость в использовании объектов, доступных в любой точке приложения. Это ломает стройную модель, основанную на внедрении зависимостей, и приводит к возникновению багов и усложнению процесса тестирования. </a:t>
            </a:r>
            <a:r>
              <a:rPr lang="ru-RU" dirty="0" err="1"/>
              <a:t>AngularJS</a:t>
            </a:r>
            <a:r>
              <a:rPr lang="ru-RU" dirty="0"/>
              <a:t> позволяет оборачивать подобные объекты в модули так, что они могут быть внедрены подобно обычным </a:t>
            </a:r>
            <a:r>
              <a:rPr lang="ru-RU" dirty="0" err="1"/>
              <a:t>AngularJS</a:t>
            </a:r>
            <a:r>
              <a:rPr lang="ru-RU" dirty="0"/>
              <a:t> модулям. К примеру, великолепная библиотека Underscore.js может быть завернута в модуль следующим образом:</a:t>
            </a:r>
          </a:p>
        </p:txBody>
      </p:sp>
    </p:spTree>
    <p:extLst>
      <p:ext uri="{BB962C8B-B14F-4D97-AF65-F5344CB8AC3E}">
        <p14:creationId xmlns:p14="http://schemas.microsoft.com/office/powerpoint/2010/main" val="32404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60035"/>
              </p:ext>
            </p:extLst>
          </p:nvPr>
        </p:nvGraphicFramePr>
        <p:xfrm>
          <a:off x="326551" y="1318901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underscore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('underscore', 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underscore.factory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('_',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window._; //Underscore must already be loaded on the page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 ['underscore']);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['$scope', '_', function($scope, _)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_.keys($scope);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4815200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Это позволяет приложению использовать единый стиль с обязательным внедрением зависимостей и оставляет возможность тестировать модули в отрыве от функционала их зависимостей.</a:t>
            </a:r>
          </a:p>
        </p:txBody>
      </p:sp>
    </p:spTree>
    <p:extLst>
      <p:ext uri="{BB962C8B-B14F-4D97-AF65-F5344CB8AC3E}">
        <p14:creationId xmlns:p14="http://schemas.microsoft.com/office/powerpoint/2010/main" val="8435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Inflating controllers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Контроллеры — это основа </a:t>
            </a:r>
            <a:r>
              <a:rPr lang="ru-RU" dirty="0" err="1"/>
              <a:t>AngularJS</a:t>
            </a:r>
            <a:r>
              <a:rPr lang="ru-RU" dirty="0"/>
              <a:t>. И часто, особенно новички, пишут в контроллерах слишком много логики. Контроллеры не должны осуществлять манипуляции с DOM или содержать DOM селекторы, для это существуют директивы. </a:t>
            </a:r>
            <a:endParaRPr lang="ru-RU" dirty="0" smtClean="0"/>
          </a:p>
          <a:p>
            <a:r>
              <a:rPr lang="ru-RU" dirty="0" smtClean="0"/>
              <a:t>Точно </a:t>
            </a:r>
            <a:r>
              <a:rPr lang="ru-RU" dirty="0"/>
              <a:t>также и бизнес-логика должна находиться в сервисах. Данные также должны храниться в сервисах (за исключением случаев когда данные привязаны к $</a:t>
            </a:r>
            <a:r>
              <a:rPr lang="ru-RU" dirty="0" err="1"/>
              <a:t>scope</a:t>
            </a:r>
            <a:r>
              <a:rPr lang="ru-RU" dirty="0"/>
              <a:t>), поскольку сервисы, в отличие от контроллеров, </a:t>
            </a:r>
            <a:r>
              <a:rPr lang="ru-RU" dirty="0" err="1"/>
              <a:t>синглтоны</a:t>
            </a:r>
            <a:r>
              <a:rPr lang="ru-RU" dirty="0"/>
              <a:t>, чье время жизни совпадает со временем жизни самого приложения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 </a:t>
            </a:r>
            <a:r>
              <a:rPr lang="ru-RU" dirty="0"/>
              <a:t>разработке контроллеров лучше всего следовать принципу единственной ответственности (SRP) и считать контроллер координатором между представлением и моделью, в этом случае логики в нем будет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515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Эти именования приводят в конфуз каждого новичка в </a:t>
            </a:r>
            <a:r>
              <a:rPr lang="ru-RU" dirty="0" err="1"/>
              <a:t>AngularJS</a:t>
            </a:r>
            <a:r>
              <a:rPr lang="ru-RU" dirty="0"/>
              <a:t>, хотя в реальности они почти одинаковы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Посмотрим </a:t>
            </a:r>
            <a:r>
              <a:rPr lang="ru-RU" dirty="0"/>
              <a:t>исходные коды </a:t>
            </a:r>
            <a:r>
              <a:rPr lang="ru-RU" dirty="0" err="1"/>
              <a:t>AngularJS</a:t>
            </a:r>
            <a:r>
              <a:rPr lang="ru-RU" dirty="0"/>
              <a:t>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94794"/>
              </p:ext>
            </p:extLst>
          </p:nvPr>
        </p:nvGraphicFramePr>
        <p:xfrm>
          <a:off x="228265" y="2096141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factory(name,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factoryFn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provider(name, { $get: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factoryFn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});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service(name, constructor)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factory(name, ['$injector', function($injector)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return 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injector.instantiate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(constructor);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126" y="4545375"/>
            <a:ext cx="79563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Функция </a:t>
            </a:r>
            <a:r>
              <a:rPr lang="en-US" dirty="0"/>
              <a:t>service </a:t>
            </a:r>
            <a:r>
              <a:rPr lang="ru-RU" dirty="0"/>
              <a:t>просто вызывает функцию </a:t>
            </a:r>
            <a:r>
              <a:rPr lang="en-US" dirty="0"/>
              <a:t>factory, </a:t>
            </a:r>
            <a:r>
              <a:rPr lang="ru-RU" dirty="0"/>
              <a:t>в которую обернут вызов функции </a:t>
            </a:r>
            <a:r>
              <a:rPr lang="en-US" dirty="0"/>
              <a:t>provider. </a:t>
            </a:r>
            <a:r>
              <a:rPr lang="ru-RU" dirty="0"/>
              <a:t>Если </a:t>
            </a:r>
            <a:r>
              <a:rPr lang="en-US" dirty="0"/>
              <a:t>service </a:t>
            </a:r>
            <a:r>
              <a:rPr lang="ru-RU" dirty="0"/>
              <a:t>просто вызывает функцию </a:t>
            </a:r>
            <a:r>
              <a:rPr lang="en-US" dirty="0"/>
              <a:t>factory, </a:t>
            </a:r>
            <a:r>
              <a:rPr lang="ru-RU" dirty="0"/>
              <a:t>в чем разница между ними? Смысл в $</a:t>
            </a:r>
            <a:r>
              <a:rPr lang="en-US" dirty="0" err="1"/>
              <a:t>injector.instantiate</a:t>
            </a:r>
            <a:r>
              <a:rPr lang="en-US" dirty="0"/>
              <a:t>, </a:t>
            </a:r>
            <a:r>
              <a:rPr lang="ru-RU" dirty="0"/>
              <a:t>внутри которой $</a:t>
            </a:r>
            <a:r>
              <a:rPr lang="en-US" dirty="0"/>
              <a:t>injector </a:t>
            </a:r>
            <a:r>
              <a:rPr lang="ru-RU" dirty="0"/>
              <a:t>создает новый экземпляр функции конструктора сервиса. </a:t>
            </a:r>
          </a:p>
        </p:txBody>
      </p:sp>
    </p:spTree>
    <p:extLst>
      <p:ext uri="{BB962C8B-B14F-4D97-AF65-F5344CB8AC3E}">
        <p14:creationId xmlns:p14="http://schemas.microsoft.com/office/powerpoint/2010/main" val="11748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791818"/>
            <a:ext cx="81376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сервиса и фабрики, выполняющих одинаковые действия: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7955"/>
              </p:ext>
            </p:extLst>
          </p:nvPr>
        </p:nvGraphicFramePr>
        <p:xfrm>
          <a:off x="236326" y="1141551"/>
          <a:ext cx="8686588" cy="3718560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return "Hello World";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hello: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return "Hello World";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7640" y="4856232"/>
            <a:ext cx="8823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момент, когда </a:t>
            </a:r>
            <a:r>
              <a:rPr lang="ru-RU" dirty="0" err="1"/>
              <a:t>helloWorldService</a:t>
            </a:r>
            <a:r>
              <a:rPr lang="ru-RU" dirty="0"/>
              <a:t> или </a:t>
            </a:r>
            <a:r>
              <a:rPr lang="ru-RU" dirty="0" err="1"/>
              <a:t>helloWorldFactory</a:t>
            </a:r>
            <a:r>
              <a:rPr lang="ru-RU" dirty="0"/>
              <a:t> будут инжектированы в контроллер, они обе будут иметь единственный метод, возвращающий «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». Поскольку все провайдеры </a:t>
            </a:r>
            <a:r>
              <a:rPr lang="ru-RU" dirty="0" err="1"/>
              <a:t>синглтоны</a:t>
            </a:r>
            <a:r>
              <a:rPr lang="ru-RU" dirty="0"/>
              <a:t>, у нас всегда будет только один экземпляр сервиса и один экземпляр фабрики.</a:t>
            </a:r>
          </a:p>
        </p:txBody>
      </p:sp>
    </p:spTree>
    <p:extLst>
      <p:ext uri="{BB962C8B-B14F-4D97-AF65-F5344CB8AC3E}">
        <p14:creationId xmlns:p14="http://schemas.microsoft.com/office/powerpoint/2010/main" val="32607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47386"/>
              </p:ext>
            </p:extLst>
          </p:nvPr>
        </p:nvGraphicFramePr>
        <p:xfrm>
          <a:off x="228812" y="1082709"/>
          <a:ext cx="8686588" cy="459444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ng-app=“store”&gt;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&lt;p&gt;{{“hello” + “ you”}}&lt;/p&gt;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758" y="3083240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 почему же существуют одновременно и фабрики и сервисы, если они выполняют одну и ту же функцию? </a:t>
            </a:r>
            <a:endParaRPr lang="ru-RU" dirty="0" smtClean="0"/>
          </a:p>
          <a:p>
            <a:r>
              <a:rPr lang="ru-RU" dirty="0" smtClean="0"/>
              <a:t>Фабрики </a:t>
            </a:r>
            <a:r>
              <a:rPr lang="ru-RU" dirty="0"/>
              <a:t>предоставляют больше гибкости, поскольку они могут возвращать функцию, которая может создавать новые объекты.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ООП фабрика представляет собой объект, создающий другие объекты: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1635"/>
              </p:ext>
            </p:extLst>
          </p:nvPr>
        </p:nvGraphicFramePr>
        <p:xfrm>
          <a:off x="326551" y="2993211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function(name)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this.name = name;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return "Hello " + this.name;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8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Вот пример контроллера, использующего сервис и две фабрики: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594647"/>
              </p:ext>
            </p:extLst>
          </p:nvPr>
        </p:nvGraphicFramePr>
        <p:xfrm>
          <a:off x="326551" y="1834971"/>
          <a:ext cx="8686588" cy="2438400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 //'Hello World'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 //'Hello World'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new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('Readers').hello() //'Hello Readers'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2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Фабрики также могут быть полезны при разработке классов с приватными методами: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81217"/>
              </p:ext>
            </p:extLst>
          </p:nvPr>
        </p:nvGraphicFramePr>
        <p:xfrm>
          <a:off x="326551" y="1834971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privateFunc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function(name)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return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name.split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("").reverse().join(""); //reverses the name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hello: function(name){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return "Hello " +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privateFunc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(name);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9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disuse </a:t>
            </a:r>
            <a:r>
              <a:rPr lang="en-US" dirty="0" err="1"/>
              <a:t>Batarang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Batarang</a:t>
            </a:r>
            <a:r>
              <a:rPr lang="ru-RU" dirty="0"/>
              <a:t> — это расширение браузера </a:t>
            </a:r>
            <a:r>
              <a:rPr lang="ru-RU" dirty="0" err="1"/>
              <a:t>Chrome</a:t>
            </a:r>
            <a:r>
              <a:rPr lang="ru-RU" dirty="0"/>
              <a:t> для разработки и </a:t>
            </a:r>
            <a:r>
              <a:rPr lang="ru-RU" dirty="0" err="1"/>
              <a:t>дебага</a:t>
            </a:r>
            <a:r>
              <a:rPr lang="ru-RU" dirty="0"/>
              <a:t> </a:t>
            </a:r>
            <a:r>
              <a:rPr lang="ru-RU" dirty="0" err="1"/>
              <a:t>AngularJS</a:t>
            </a:r>
            <a:r>
              <a:rPr lang="ru-RU" dirty="0"/>
              <a:t> приложений. </a:t>
            </a:r>
            <a:r>
              <a:rPr lang="ru-RU" dirty="0" err="1"/>
              <a:t>Batarang</a:t>
            </a:r>
            <a:r>
              <a:rPr lang="ru-RU" dirty="0"/>
              <a:t> позволяет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просматривать модели привязанные к </a:t>
            </a:r>
            <a:r>
              <a:rPr lang="ru-RU" dirty="0" err="1"/>
              <a:t>скоупам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строить граф зависимостей в приложении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производить анализ производительности приложения</a:t>
            </a:r>
          </a:p>
          <a:p>
            <a:endParaRPr lang="en-US" dirty="0" smtClean="0"/>
          </a:p>
          <a:p>
            <a:r>
              <a:rPr lang="ru-RU" dirty="0" smtClean="0"/>
              <a:t>Несмотря </a:t>
            </a:r>
            <a:r>
              <a:rPr lang="ru-RU" dirty="0"/>
              <a:t>на то, что производительность </a:t>
            </a:r>
            <a:r>
              <a:rPr lang="ru-RU" dirty="0" err="1"/>
              <a:t>AngularJS</a:t>
            </a:r>
            <a:r>
              <a:rPr lang="ru-RU" dirty="0"/>
              <a:t> неплохая «из коробки», при росте приложения, с добавлением </a:t>
            </a:r>
            <a:r>
              <a:rPr lang="ru-RU" dirty="0" err="1"/>
              <a:t>кастомных</a:t>
            </a:r>
            <a:r>
              <a:rPr lang="ru-RU" dirty="0"/>
              <a:t> директив и сложной логики, приложение может начать подтормаживать. </a:t>
            </a:r>
            <a:endParaRPr lang="en-US" dirty="0" smtClean="0"/>
          </a:p>
          <a:p>
            <a:r>
              <a:rPr lang="ru-RU" dirty="0" smtClean="0"/>
              <a:t>Используя </a:t>
            </a:r>
            <a:r>
              <a:rPr lang="ru-RU" dirty="0" err="1"/>
              <a:t>Batarang</a:t>
            </a:r>
            <a:r>
              <a:rPr lang="ru-RU" dirty="0"/>
              <a:t> легко разобраться, какая из функций тратит много времени при вызове. </a:t>
            </a:r>
            <a:endParaRPr lang="en-US" dirty="0" smtClean="0"/>
          </a:p>
          <a:p>
            <a:r>
              <a:rPr lang="ru-RU" dirty="0" err="1" smtClean="0"/>
              <a:t>Batarang</a:t>
            </a:r>
            <a:r>
              <a:rPr lang="ru-RU" dirty="0" smtClean="0"/>
              <a:t> </a:t>
            </a:r>
            <a:r>
              <a:rPr lang="ru-RU" dirty="0"/>
              <a:t>также отображает дерево наблюдателей (</a:t>
            </a:r>
            <a:r>
              <a:rPr lang="ru-RU" dirty="0" err="1"/>
              <a:t>watch</a:t>
            </a:r>
            <a:r>
              <a:rPr lang="ru-RU" dirty="0"/>
              <a:t> </a:t>
            </a:r>
            <a:r>
              <a:rPr lang="ru-RU" dirty="0" err="1"/>
              <a:t>tree</a:t>
            </a:r>
            <a:r>
              <a:rPr lang="ru-RU" dirty="0"/>
              <a:t>), которое может быть полезным при использовании большого числа наблюдателей (</a:t>
            </a:r>
            <a:r>
              <a:rPr lang="ru-RU" dirty="0" err="1"/>
              <a:t>watchers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353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observers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было отмечено выше, </a:t>
            </a:r>
            <a:r>
              <a:rPr lang="ru-RU" dirty="0" err="1"/>
              <a:t>AngularJS</a:t>
            </a:r>
            <a:r>
              <a:rPr lang="ru-RU" dirty="0"/>
              <a:t> довольно производителен из коробки. Но, когда количество наблюдателей достигнет числа 2000, $</a:t>
            </a:r>
            <a:r>
              <a:rPr lang="ru-RU" dirty="0" err="1"/>
              <a:t>digest</a:t>
            </a:r>
            <a:r>
              <a:rPr lang="ru-RU" dirty="0"/>
              <a:t> цикл, в котором происходит проверка изменения данных, может начать замедлять работу приложения. </a:t>
            </a:r>
            <a:endParaRPr lang="en-US" dirty="0" smtClean="0"/>
          </a:p>
          <a:p>
            <a:r>
              <a:rPr lang="ru-RU" dirty="0" smtClean="0"/>
              <a:t>Хотя </a:t>
            </a:r>
            <a:r>
              <a:rPr lang="ru-RU" dirty="0"/>
              <a:t>достижение числа 2000 не гарантирует замедления, это хорошая стартовая точка, с которой уже можно начинать беспокоиться. 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С помощью </a:t>
            </a:r>
            <a:r>
              <a:rPr lang="ru-RU" dirty="0" err="1" smtClean="0"/>
              <a:t>батаранга</a:t>
            </a:r>
            <a:r>
              <a:rPr lang="ru-RU" dirty="0" smtClean="0"/>
              <a:t> и скриптов </a:t>
            </a:r>
            <a:r>
              <a:rPr lang="ru-RU" dirty="0"/>
              <a:t>вы можете посмотреть, есть ли у вас наблюдатели-дубликаты или наблюдатели над неизменяемыми данными. В случае с неизменяемыми данными вы можете использовать директиву </a:t>
            </a:r>
            <a:r>
              <a:rPr lang="ru-RU" dirty="0" err="1"/>
              <a:t>bindonce</a:t>
            </a:r>
            <a:r>
              <a:rPr lang="ru-RU" dirty="0"/>
              <a:t>, чтобы не увеличивать количество наблюдателей на странице.</a:t>
            </a:r>
          </a:p>
        </p:txBody>
      </p:sp>
    </p:spTree>
    <p:extLst>
      <p:ext uri="{BB962C8B-B14F-4D97-AF65-F5344CB8AC3E}">
        <p14:creationId xmlns:p14="http://schemas.microsoft.com/office/powerpoint/2010/main" val="23268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</a:t>
            </a:r>
            <a:r>
              <a:rPr lang="en-US" dirty="0" smtClean="0"/>
              <a:t>Inheritance </a:t>
            </a:r>
            <a:r>
              <a:rPr lang="ru-RU" dirty="0" smtClean="0"/>
              <a:t>($</a:t>
            </a:r>
            <a:r>
              <a:rPr lang="en-US" dirty="0"/>
              <a:t>scope's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906140"/>
            <a:ext cx="8137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Наследование в JS основанное на прототипах отличается от классического наследования на классах. Обычно это не является проблемой, но эти нюансы могут проявляться при работе со </a:t>
            </a:r>
            <a:r>
              <a:rPr lang="ru-RU" dirty="0" err="1"/>
              <a:t>скоупами</a:t>
            </a:r>
            <a:r>
              <a:rPr lang="ru-RU" dirty="0"/>
              <a:t>. В </a:t>
            </a:r>
            <a:r>
              <a:rPr lang="ru-RU" dirty="0" err="1"/>
              <a:t>AngularJS</a:t>
            </a:r>
            <a:r>
              <a:rPr lang="ru-RU" dirty="0"/>
              <a:t> обычный (не изолированный) $</a:t>
            </a:r>
            <a:r>
              <a:rPr lang="ru-RU" dirty="0" err="1"/>
              <a:t>scope</a:t>
            </a:r>
            <a:r>
              <a:rPr lang="ru-RU" dirty="0"/>
              <a:t> наследован от родительского до самого старшего предка $</a:t>
            </a:r>
            <a:r>
              <a:rPr lang="ru-RU" dirty="0" err="1"/>
              <a:t>rootScope</a:t>
            </a:r>
            <a:r>
              <a:rPr lang="ru-RU" dirty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81411"/>
              </p:ext>
            </p:extLst>
          </p:nvPr>
        </p:nvGraphicFramePr>
        <p:xfrm>
          <a:off x="265591" y="309227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126" y="5236767"/>
            <a:ext cx="8137656" cy="752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вопрос: когда пользователь введет свое имя в текстовое поле, в каких элементах оно будет </a:t>
            </a:r>
            <a:r>
              <a:rPr lang="ru-RU" dirty="0" err="1"/>
              <a:t>отображаться:navCtrl</a:t>
            </a:r>
            <a:r>
              <a:rPr lang="ru-RU" dirty="0"/>
              <a:t>, </a:t>
            </a:r>
            <a:r>
              <a:rPr lang="ru-RU" dirty="0" err="1"/>
              <a:t>loginCtrl</a:t>
            </a:r>
            <a:r>
              <a:rPr lang="ru-RU" dirty="0"/>
              <a:t>, или в обоих?</a:t>
            </a:r>
          </a:p>
        </p:txBody>
      </p:sp>
    </p:spTree>
    <p:extLst>
      <p:ext uri="{BB962C8B-B14F-4D97-AF65-F5344CB8AC3E}">
        <p14:creationId xmlns:p14="http://schemas.microsoft.com/office/powerpoint/2010/main" val="25730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Inheritance </a:t>
            </a:r>
            <a:r>
              <a:rPr lang="ru-RU" dirty="0"/>
              <a:t>($</a:t>
            </a:r>
            <a:r>
              <a:rPr lang="en-US" dirty="0"/>
              <a:t>scope's)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906140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Чтобы добиться желаемого поведения, нам желательно использовать объект для корректного обновления имени пользователя в дочернем и родительском $</a:t>
            </a:r>
            <a:r>
              <a:rPr lang="ru-RU" dirty="0" err="1"/>
              <a:t>scope</a:t>
            </a:r>
            <a:r>
              <a:rPr lang="ru-RU" dirty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71543"/>
              </p:ext>
            </p:extLst>
          </p:nvPr>
        </p:nvGraphicFramePr>
        <p:xfrm>
          <a:off x="265591" y="228455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ng-model="user.name"&gt;&lt;/input&gt;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manual 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тех пока вы не начнете использовать TDD в своей работе, вам придется каждый раз запускать проект и проводить ручное тестирование, чтобы удостовериться, что ваш код работает. Нет оправданий для использования подобного подхода в случае с </a:t>
            </a:r>
            <a:r>
              <a:rPr lang="ru-RU" dirty="0" err="1"/>
              <a:t>AngularJS</a:t>
            </a:r>
            <a:r>
              <a:rPr lang="ru-RU" dirty="0"/>
              <a:t>. </a:t>
            </a:r>
            <a:r>
              <a:rPr lang="ru-RU" dirty="0" err="1"/>
              <a:t>AngularJS</a:t>
            </a:r>
            <a:r>
              <a:rPr lang="ru-RU" dirty="0"/>
              <a:t> был изначально </a:t>
            </a:r>
            <a:r>
              <a:rPr lang="ru-RU" dirty="0" err="1"/>
              <a:t>спректирован</a:t>
            </a:r>
            <a:r>
              <a:rPr lang="ru-RU" dirty="0"/>
              <a:t> таким образом, чтобы разработанный на нем код был тестируемым. DI, </a:t>
            </a:r>
            <a:r>
              <a:rPr lang="ru-RU" dirty="0" err="1"/>
              <a:t>ngMock</a:t>
            </a:r>
            <a:r>
              <a:rPr lang="ru-RU" dirty="0"/>
              <a:t> — ваши лучшие помощники в этом.</a:t>
            </a:r>
          </a:p>
        </p:txBody>
      </p:sp>
    </p:spTree>
    <p:extLst>
      <p:ext uri="{BB962C8B-B14F-4D97-AF65-F5344CB8AC3E}">
        <p14:creationId xmlns:p14="http://schemas.microsoft.com/office/powerpoint/2010/main" val="15542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Protractor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Юнит-тесты — это основа для построения полноценно покрытого тестами приложения, но с ростом проекта использование интеграционных тестов может быть более эффективным для проверки, насколько жизнеспособен код в приложении. </a:t>
            </a:r>
            <a:endParaRPr lang="ru-RU" dirty="0" smtClean="0"/>
          </a:p>
          <a:p>
            <a:r>
              <a:rPr lang="ru-RU" dirty="0" smtClean="0"/>
              <a:t>К </a:t>
            </a:r>
            <a:r>
              <a:rPr lang="ru-RU" dirty="0"/>
              <a:t>счастью, команда </a:t>
            </a:r>
            <a:r>
              <a:rPr lang="ru-RU" dirty="0" err="1"/>
              <a:t>AngularJS</a:t>
            </a:r>
            <a:r>
              <a:rPr lang="ru-RU" dirty="0"/>
              <a:t> разработала замечательный инструмент — </a:t>
            </a:r>
            <a:r>
              <a:rPr lang="ru-RU" dirty="0" err="1"/>
              <a:t>Protractor</a:t>
            </a:r>
            <a:r>
              <a:rPr lang="ru-RU" dirty="0"/>
              <a:t>, способный имитировать взаимодействие с пользователем. </a:t>
            </a:r>
            <a:r>
              <a:rPr lang="ru-RU" dirty="0" err="1"/>
              <a:t>Protractor</a:t>
            </a:r>
            <a:r>
              <a:rPr lang="ru-RU" dirty="0"/>
              <a:t> использует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ru-RU" dirty="0" err="1"/>
              <a:t>Jasmine</a:t>
            </a:r>
            <a:r>
              <a:rPr lang="ru-RU" dirty="0"/>
              <a:t> для написания тестов и обладает хорошим API для описания различных сценариев взаимодействия. </a:t>
            </a:r>
            <a:endParaRPr lang="ru-RU" dirty="0" smtClean="0"/>
          </a:p>
          <a:p>
            <a:r>
              <a:rPr lang="ru-RU" dirty="0" smtClean="0"/>
              <a:t>Среди </a:t>
            </a:r>
            <a:r>
              <a:rPr lang="ru-RU" dirty="0"/>
              <a:t>множества различных инструментов для тестирования у </a:t>
            </a:r>
            <a:r>
              <a:rPr lang="ru-RU" dirty="0" err="1"/>
              <a:t>Protractor</a:t>
            </a:r>
            <a:r>
              <a:rPr lang="ru-RU" dirty="0"/>
              <a:t> есть преимущество в понимании внутреннего устройства </a:t>
            </a:r>
            <a:r>
              <a:rPr lang="ru-RU" dirty="0" err="1"/>
              <a:t>AngularJS</a:t>
            </a:r>
            <a:r>
              <a:rPr lang="ru-RU" dirty="0"/>
              <a:t>, что особенно полезно, когда вы имеет дело с чем-то наподобие $</a:t>
            </a:r>
            <a:r>
              <a:rPr lang="ru-RU" dirty="0" err="1"/>
              <a:t>digest</a:t>
            </a:r>
            <a:r>
              <a:rPr lang="ru-RU" dirty="0"/>
              <a:t> циклов.</a:t>
            </a:r>
          </a:p>
        </p:txBody>
      </p:sp>
    </p:spTree>
    <p:extLst>
      <p:ext uri="{BB962C8B-B14F-4D97-AF65-F5344CB8AC3E}">
        <p14:creationId xmlns:p14="http://schemas.microsoft.com/office/powerpoint/2010/main" val="34456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jQuery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Несмотря на то, что </a:t>
            </a:r>
            <a:r>
              <a:rPr lang="ru-RU" dirty="0" err="1"/>
              <a:t>jQuery</a:t>
            </a:r>
            <a:r>
              <a:rPr lang="ru-RU" dirty="0"/>
              <a:t> обладает большим количеством </a:t>
            </a:r>
            <a:r>
              <a:rPr lang="ru-RU" dirty="0" err="1"/>
              <a:t>фич</a:t>
            </a:r>
            <a:r>
              <a:rPr lang="ru-RU" dirty="0"/>
              <a:t>, её философия далека от философии </a:t>
            </a:r>
            <a:r>
              <a:rPr lang="ru-RU" dirty="0" err="1"/>
              <a:t>AngularJS</a:t>
            </a:r>
            <a:r>
              <a:rPr lang="ru-RU" dirty="0"/>
              <a:t>. </a:t>
            </a:r>
            <a:r>
              <a:rPr lang="ru-RU" dirty="0" err="1"/>
              <a:t>AngularJS</a:t>
            </a:r>
            <a:r>
              <a:rPr lang="ru-RU" dirty="0"/>
              <a:t> — это </a:t>
            </a:r>
            <a:r>
              <a:rPr lang="ru-RU" dirty="0" err="1"/>
              <a:t>фреймворк</a:t>
            </a:r>
            <a:r>
              <a:rPr lang="ru-RU" dirty="0"/>
              <a:t> для построения приложений, в то время как </a:t>
            </a:r>
            <a:r>
              <a:rPr lang="ru-RU" dirty="0" err="1"/>
              <a:t>jQuery</a:t>
            </a:r>
            <a:r>
              <a:rPr lang="ru-RU" dirty="0"/>
              <a:t> — это просто библиотека, упрощающая процесс взаимодействия </a:t>
            </a:r>
            <a:r>
              <a:rPr lang="ru-RU" dirty="0" err="1"/>
              <a:t>JavaScript</a:t>
            </a:r>
            <a:r>
              <a:rPr lang="ru-RU" dirty="0"/>
              <a:t> и HTML и предоставляющая удобный API для работы с AJAX</a:t>
            </a:r>
            <a:r>
              <a:rPr lang="ru-RU" dirty="0" smtClean="0"/>
              <a:t>.</a:t>
            </a:r>
          </a:p>
          <a:p>
            <a:r>
              <a:rPr lang="ru-RU" dirty="0"/>
              <a:t> Чтобы действительно осознать принципы построения </a:t>
            </a:r>
            <a:r>
              <a:rPr lang="ru-RU" dirty="0" err="1"/>
              <a:t>AngularJS</a:t>
            </a:r>
            <a:r>
              <a:rPr lang="ru-RU" dirty="0"/>
              <a:t> приложений, вам стоит перестать использовать </a:t>
            </a:r>
            <a:r>
              <a:rPr lang="ru-RU" dirty="0" err="1"/>
              <a:t>JQuery</a:t>
            </a:r>
            <a:r>
              <a:rPr lang="ru-RU" dirty="0"/>
              <a:t>. </a:t>
            </a:r>
            <a:r>
              <a:rPr lang="ru-RU" dirty="0" err="1"/>
              <a:t>jQuery</a:t>
            </a:r>
            <a:r>
              <a:rPr lang="ru-RU" dirty="0"/>
              <a:t> заставляет вас соответствовать существующему HTML стандарту, в то время как </a:t>
            </a:r>
            <a:r>
              <a:rPr lang="ru-RU" dirty="0" err="1"/>
              <a:t>ангуляр</a:t>
            </a:r>
            <a:r>
              <a:rPr lang="ru-RU" dirty="0"/>
              <a:t> позволяет вам расширять стандарт HTML под нужды вашего приложения.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Манипуляции </a:t>
            </a:r>
            <a:r>
              <a:rPr lang="ru-RU" dirty="0"/>
              <a:t>с DOM в </a:t>
            </a:r>
            <a:r>
              <a:rPr lang="ru-RU" dirty="0" err="1"/>
              <a:t>AngularJS</a:t>
            </a:r>
            <a:r>
              <a:rPr lang="ru-RU" dirty="0"/>
              <a:t> должны производиться в директивах, но при этом вполне допустимо размещать в директивах обертки над существующими </a:t>
            </a:r>
            <a:r>
              <a:rPr lang="ru-RU" dirty="0" err="1"/>
              <a:t>jQuery</a:t>
            </a:r>
            <a:r>
              <a:rPr lang="ru-RU" dirty="0"/>
              <a:t> компонентами, если вы не смогли найти аналог на </a:t>
            </a:r>
            <a:r>
              <a:rPr lang="ru-RU" dirty="0" err="1"/>
              <a:t>angular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4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Compare ANGULAR</a:t>
            </a:r>
            <a:r>
              <a:rPr lang="ru-RU" dirty="0" smtClean="0">
                <a:ea typeface="Tele-GroteskNor" pitchFamily="2" charset="0"/>
                <a:cs typeface="Tele-GroteskNor" pitchFamily="2" charset="0"/>
              </a:rPr>
              <a:t> </a:t>
            </a:r>
            <a:r>
              <a:rPr lang="en-US" dirty="0" smtClean="0">
                <a:ea typeface="Tele-GroteskNor" pitchFamily="2" charset="0"/>
                <a:cs typeface="Tele-GroteskNor" pitchFamily="2" charset="0"/>
              </a:rPr>
              <a:t>with other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6551" y="1059179"/>
            <a:ext cx="810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Сравним </a:t>
            </a:r>
            <a:r>
              <a:rPr lang="en-US" dirty="0"/>
              <a:t> AngularJS, Backbone </a:t>
            </a:r>
            <a:r>
              <a:rPr lang="ru-RU" dirty="0"/>
              <a:t>и </a:t>
            </a:r>
            <a:r>
              <a:rPr lang="en-US" dirty="0" smtClean="0"/>
              <a:t>Ember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У всех рассматриваемых </a:t>
            </a:r>
            <a:r>
              <a:rPr lang="ru-RU" dirty="0" err="1"/>
              <a:t>фреймворков</a:t>
            </a:r>
            <a:r>
              <a:rPr lang="ru-RU" dirty="0"/>
              <a:t> есть общие черты: их код открыт, выпущен под лицензией MIT, и они решают задачу создания одностраничного приложения через шаблон проектирования MV*. У всех есть концепции видов, событий, моделей данных и путей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44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6551" y="1059179"/>
            <a:ext cx="81076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 err="1" smtClean="0"/>
              <a:t>AngularJS</a:t>
            </a:r>
            <a:r>
              <a:rPr lang="ru-RU" dirty="0" smtClean="0"/>
              <a:t> родился в 2009 как часть большего коммерческого продукта </a:t>
            </a:r>
            <a:r>
              <a:rPr lang="ru-RU" dirty="0" err="1" smtClean="0"/>
              <a:t>GetAngular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smtClean="0"/>
              <a:t>стали </a:t>
            </a:r>
            <a:r>
              <a:rPr lang="ru-RU" dirty="0"/>
              <a:t>спонсировать проект с открытым кодом </a:t>
            </a:r>
            <a:r>
              <a:rPr lang="ru-RU" dirty="0" err="1"/>
              <a:t>AngularJS</a:t>
            </a:r>
            <a:r>
              <a:rPr lang="ru-RU" dirty="0"/>
              <a:t>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Backbone.js – легковесный MVC-</a:t>
            </a:r>
            <a:r>
              <a:rPr lang="ru-RU" dirty="0" err="1" smtClean="0"/>
              <a:t>фреймворк</a:t>
            </a:r>
            <a:r>
              <a:rPr lang="ru-RU" dirty="0" smtClean="0"/>
              <a:t>, родившийся в 2010. Популярность набрал в качестве альтернативы тяжёлым </a:t>
            </a:r>
            <a:r>
              <a:rPr lang="ru-RU" dirty="0" err="1" smtClean="0"/>
              <a:t>фреймворкам</a:t>
            </a:r>
            <a:r>
              <a:rPr lang="ru-RU" dirty="0" smtClean="0"/>
              <a:t> вроде </a:t>
            </a:r>
            <a:r>
              <a:rPr lang="ru-RU" dirty="0" err="1" smtClean="0"/>
              <a:t>ExtJS</a:t>
            </a:r>
            <a:r>
              <a:rPr lang="ru-RU" dirty="0" smtClean="0"/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Ember</a:t>
            </a:r>
            <a:r>
              <a:rPr lang="ru-RU" dirty="0" smtClean="0"/>
              <a:t> родом из 2007 года.</a:t>
            </a:r>
            <a:r>
              <a:rPr lang="en-US" dirty="0" smtClean="0"/>
              <a:t> </a:t>
            </a:r>
            <a:r>
              <a:rPr lang="ru-RU" dirty="0"/>
              <a:t>Он начинался как </a:t>
            </a:r>
            <a:r>
              <a:rPr lang="ru-RU" dirty="0" err="1"/>
              <a:t>SproutCore</a:t>
            </a:r>
            <a:r>
              <a:rPr lang="ru-RU" dirty="0"/>
              <a:t> MVC </a:t>
            </a:r>
            <a:r>
              <a:rPr lang="ru-RU" dirty="0" err="1"/>
              <a:t>фреймворк</a:t>
            </a:r>
            <a:r>
              <a:rPr lang="ru-RU" dirty="0"/>
              <a:t>, и сначала его разрабатывали </a:t>
            </a:r>
            <a:r>
              <a:rPr lang="ru-RU" dirty="0" err="1"/>
              <a:t>SproutIt</a:t>
            </a:r>
            <a:r>
              <a:rPr lang="ru-RU" dirty="0"/>
              <a:t>, затем – </a:t>
            </a:r>
            <a:r>
              <a:rPr lang="ru-RU" dirty="0" err="1"/>
              <a:t>Apple</a:t>
            </a:r>
            <a:r>
              <a:rPr lang="ru-RU" dirty="0"/>
              <a:t>. В 2011 году его </a:t>
            </a:r>
            <a:r>
              <a:rPr lang="ru-RU" dirty="0" err="1"/>
              <a:t>форкнул</a:t>
            </a:r>
            <a:r>
              <a:rPr lang="ru-RU" dirty="0"/>
              <a:t> </a:t>
            </a:r>
            <a:r>
              <a:rPr lang="ru-RU" dirty="0" err="1"/>
              <a:t>Иехуда</a:t>
            </a:r>
            <a:r>
              <a:rPr lang="ru-RU" dirty="0"/>
              <a:t> </a:t>
            </a:r>
            <a:r>
              <a:rPr lang="ru-RU" dirty="0" err="1"/>
              <a:t>Кац</a:t>
            </a:r>
            <a:r>
              <a:rPr lang="ru-RU" dirty="0"/>
              <a:t>, один из главных программистов в проектах </a:t>
            </a:r>
            <a:r>
              <a:rPr lang="ru-RU" dirty="0" err="1"/>
              <a:t>jQuery</a:t>
            </a:r>
            <a:r>
              <a:rPr lang="ru-RU" dirty="0"/>
              <a:t> и </a:t>
            </a:r>
            <a:r>
              <a:rPr lang="ru-RU" dirty="0" err="1"/>
              <a:t>Ruby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Rails</a:t>
            </a:r>
            <a:r>
              <a:rPr lang="ru-RU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99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6551" y="1059179"/>
            <a:ext cx="810768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Сообщество – один из важных факторов для выбора </a:t>
            </a:r>
            <a:r>
              <a:rPr lang="ru-RU" dirty="0" err="1"/>
              <a:t>фреймворка</a:t>
            </a:r>
            <a:r>
              <a:rPr lang="ru-RU" dirty="0"/>
              <a:t>. Больше сообщества – больше ответов на вопросы, сторонних модулей, </a:t>
            </a:r>
            <a:r>
              <a:rPr lang="ru-RU" dirty="0" err="1"/>
              <a:t>тьюториалов</a:t>
            </a:r>
            <a:r>
              <a:rPr lang="ru-RU" dirty="0"/>
              <a:t> на </a:t>
            </a:r>
            <a:r>
              <a:rPr lang="ru-RU" dirty="0" err="1"/>
              <a:t>YouTube</a:t>
            </a:r>
            <a:r>
              <a:rPr lang="ru-RU" dirty="0" smtClean="0"/>
              <a:t>…</a:t>
            </a:r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09874"/>
              </p:ext>
            </p:extLst>
          </p:nvPr>
        </p:nvGraphicFramePr>
        <p:xfrm>
          <a:off x="518160" y="2608580"/>
          <a:ext cx="75437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0"/>
                <a:gridCol w="1362854"/>
                <a:gridCol w="1571291"/>
                <a:gridCol w="1130367"/>
                <a:gridCol w="11303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AngularJS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Backbone.js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Ember.js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Reactjs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Stars</a:t>
                      </a:r>
                      <a:r>
                        <a:rPr lang="en-US" baseline="0" dirty="0" smtClean="0"/>
                        <a:t> on </a:t>
                      </a:r>
                      <a:r>
                        <a:rPr lang="en-US" baseline="0" dirty="0" err="1" smtClean="0"/>
                        <a:t>Github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54.2k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25.9k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17.3k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57.4k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Github</a:t>
                      </a:r>
                      <a:r>
                        <a:rPr lang="en-US" dirty="0" smtClean="0"/>
                        <a:t> Contributors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StackOverflow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questions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.5k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20.2k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20.4k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30.9k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YouTube Results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29.3k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23.4k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43.8k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Trends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1141095"/>
            <a:ext cx="8823413" cy="24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052888"/>
            <a:ext cx="88201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6551" y="1059179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Angular</a:t>
            </a:r>
            <a:r>
              <a:rPr lang="ru-RU" dirty="0"/>
              <a:t> и </a:t>
            </a:r>
            <a:r>
              <a:rPr lang="ru-RU" dirty="0" err="1"/>
              <a:t>Ember</a:t>
            </a:r>
            <a:r>
              <a:rPr lang="ru-RU" dirty="0"/>
              <a:t> включают движок шаблонов. А </a:t>
            </a:r>
            <a:r>
              <a:rPr lang="ru-RU" dirty="0" err="1"/>
              <a:t>Backbone</a:t>
            </a:r>
            <a:r>
              <a:rPr lang="ru-RU" dirty="0"/>
              <a:t> оставляет его на усмотрение разработчика. Лучший способ протестировать шаблоны – это взять пример кода. Мы возьмём пример форматирования списка в HTML.</a:t>
            </a:r>
          </a:p>
        </p:txBody>
      </p:sp>
    </p:spTree>
    <p:extLst>
      <p:ext uri="{BB962C8B-B14F-4D97-AF65-F5344CB8AC3E}">
        <p14:creationId xmlns:p14="http://schemas.microsoft.com/office/powerpoint/2010/main" val="27954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14900"/>
              </p:ext>
            </p:extLst>
          </p:nvPr>
        </p:nvGraphicFramePr>
        <p:xfrm>
          <a:off x="114300" y="3004566"/>
          <a:ext cx="8968740" cy="1267687"/>
        </p:xfrm>
        <a:graphic>
          <a:graphicData uri="http://schemas.openxmlformats.org/drawingml/2006/table">
            <a:tbl>
              <a:tblPr/>
              <a:tblGrid>
                <a:gridCol w="8968740"/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ng-repeat="framework in frameworks" title="{{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framework.description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}}"&gt;           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{{framework.name}}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err="1"/>
              <a:t>Angular</a:t>
            </a:r>
            <a:r>
              <a:rPr lang="ru-RU" dirty="0"/>
              <a:t> шаблоны – это HTML со связывающими выражениями. Выражения окружены двойными фигурными скобками:</a:t>
            </a:r>
          </a:p>
        </p:txBody>
      </p:sp>
    </p:spTree>
    <p:extLst>
      <p:ext uri="{BB962C8B-B14F-4D97-AF65-F5344CB8AC3E}">
        <p14:creationId xmlns:p14="http://schemas.microsoft.com/office/powerpoint/2010/main" val="40750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Backbone.js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55486"/>
              </p:ext>
            </p:extLst>
          </p:nvPr>
        </p:nvGraphicFramePr>
        <p:xfrm>
          <a:off x="114300" y="3004566"/>
          <a:ext cx="8968740" cy="1755648"/>
        </p:xfrm>
        <a:graphic>
          <a:graphicData uri="http://schemas.openxmlformats.org/drawingml/2006/table">
            <a:tbl>
              <a:tblPr/>
              <a:tblGrid>
                <a:gridCol w="8968740"/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&lt;% _.each(frameworks, function(framework) {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&lt;li title="&lt;%-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framework.description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%&gt;"&gt;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&lt;%- framework.name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&lt;% });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Хотя </a:t>
            </a:r>
            <a:r>
              <a:rPr lang="ru-RU" dirty="0" err="1"/>
              <a:t>Backbone</a:t>
            </a:r>
            <a:r>
              <a:rPr lang="ru-RU" dirty="0"/>
              <a:t> можно интегрировать с несколькими движками шаблонов, по умолчанию используется </a:t>
            </a:r>
            <a:r>
              <a:rPr lang="en-US" dirty="0" smtClean="0"/>
              <a:t>Underscore</a:t>
            </a:r>
            <a:r>
              <a:rPr lang="ru-RU" dirty="0" smtClean="0"/>
              <a:t>. </a:t>
            </a:r>
            <a:r>
              <a:rPr lang="ru-RU" dirty="0"/>
              <a:t>Но обработка шаблонов с его помощью довольно примитивна, и приходится добавлять код на JS</a:t>
            </a:r>
            <a:r>
              <a:rPr lang="ru-RU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5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Ember.js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7184"/>
              </p:ext>
            </p:extLst>
          </p:nvPr>
        </p:nvGraphicFramePr>
        <p:xfrm>
          <a:off x="114300" y="3004566"/>
          <a:ext cx="8968740" cy="1755648"/>
        </p:xfrm>
        <a:graphic>
          <a:graphicData uri="http://schemas.openxmlformats.org/drawingml/2006/table">
            <a:tbl>
              <a:tblPr/>
              <a:tblGrid>
                <a:gridCol w="8968740"/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{{#each frameworks}}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&lt;li {{bind-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attr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title=description}}&gt;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{{name}}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{{/each}}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Ember</a:t>
            </a:r>
            <a:r>
              <a:rPr lang="ru-RU" dirty="0"/>
              <a:t> на сегодняшний день использует </a:t>
            </a:r>
            <a:r>
              <a:rPr lang="ru-RU" dirty="0" err="1"/>
              <a:t>Handlebars</a:t>
            </a:r>
            <a:r>
              <a:rPr lang="ru-RU" dirty="0"/>
              <a:t> – это расширение популярного движка </a:t>
            </a:r>
            <a:r>
              <a:rPr lang="ru-RU" dirty="0" err="1"/>
              <a:t>Mustache</a:t>
            </a:r>
            <a:r>
              <a:rPr lang="ru-RU" dirty="0"/>
              <a:t>. Сейчас разрабатывается новый вариант </a:t>
            </a:r>
            <a:r>
              <a:rPr lang="ru-RU" dirty="0" err="1"/>
              <a:t>Handlebars</a:t>
            </a:r>
            <a:r>
              <a:rPr lang="ru-RU" dirty="0"/>
              <a:t> по имени </a:t>
            </a:r>
            <a:r>
              <a:rPr lang="ru-RU" dirty="0" err="1"/>
              <a:t>HTMLBars</a:t>
            </a:r>
            <a:r>
              <a:rPr lang="ru-RU" dirty="0"/>
              <a:t>. </a:t>
            </a:r>
            <a:r>
              <a:rPr lang="ru-RU" dirty="0" err="1"/>
              <a:t>Handlebars</a:t>
            </a:r>
            <a:r>
              <a:rPr lang="ru-RU" dirty="0"/>
              <a:t> не понимает DOM – он просто работает со строками. </a:t>
            </a:r>
            <a:r>
              <a:rPr lang="ru-RU" dirty="0" err="1"/>
              <a:t>HTMLBars</a:t>
            </a:r>
            <a:r>
              <a:rPr lang="ru-RU" dirty="0"/>
              <a:t> будет понимать DOM.</a:t>
            </a:r>
          </a:p>
        </p:txBody>
      </p:sp>
    </p:spTree>
    <p:extLst>
      <p:ext uri="{BB962C8B-B14F-4D97-AF65-F5344CB8AC3E}">
        <p14:creationId xmlns:p14="http://schemas.microsoft.com/office/powerpoint/2010/main" val="423497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Двустороннее </a:t>
            </a:r>
            <a:r>
              <a:rPr lang="ru-RU" dirty="0" smtClean="0"/>
              <a:t>связывание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разбивает приложение на блоки нескольких типов: контроллеры, директивы, фабрики, фильтры, сервисы и виды. Они, в свою очередь, разбиваются на модули. У всех блоков – своя роль. Виды занимаются UI, контроллеры – логикой интерфейса, сервисы общаются с </a:t>
            </a:r>
            <a:r>
              <a:rPr lang="ru-RU" dirty="0" err="1"/>
              <a:t>бэкендом</a:t>
            </a:r>
            <a:r>
              <a:rPr lang="ru-RU" dirty="0"/>
              <a:t>, директивы позволяют создавать компоненты и расширяют HTML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написан с учётом </a:t>
            </a:r>
            <a:r>
              <a:rPr lang="ru-RU" dirty="0" smtClean="0"/>
              <a:t>тестируемости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73676"/>
              </p:ext>
            </p:extLst>
          </p:nvPr>
        </p:nvGraphicFramePr>
        <p:xfrm>
          <a:off x="228812" y="13722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ng-app="store"&gt;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52546"/>
              </p:ext>
            </p:extLst>
          </p:nvPr>
        </p:nvGraphicFramePr>
        <p:xfrm>
          <a:off x="228812" y="256860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78359"/>
              </p:ext>
            </p:extLst>
          </p:nvPr>
        </p:nvGraphicFramePr>
        <p:xfrm>
          <a:off x="228812" y="37163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&lt;h1 ng-show="name"&gt; Hello, {{name}}! &lt;/h1&gt;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93885"/>
              </p:ext>
            </p:extLst>
          </p:nvPr>
        </p:nvGraphicFramePr>
        <p:xfrm>
          <a:off x="228812" y="488984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{{product.name}} &lt;/li&gt;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326551" y="806631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ng-app – </a:t>
            </a:r>
            <a:r>
              <a:rPr lang="ru-RU" sz="2000" dirty="0" smtClean="0">
                <a:latin typeface="Arial Narrow" pitchFamily="34" charset="0"/>
              </a:rPr>
              <a:t>прикрепляет модуль приложения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326550" y="1942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ng-controller – </a:t>
            </a:r>
            <a:r>
              <a:rPr lang="ru-RU" sz="2000" dirty="0" smtClean="0">
                <a:latin typeface="Arial Narrow" pitchFamily="34" charset="0"/>
              </a:rPr>
              <a:t>прикрепляет контроллер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gray">
          <a:xfrm>
            <a:off x="326550" y="3085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ng-show/ng-hide – </a:t>
            </a:r>
            <a:r>
              <a:rPr lang="ru-RU" sz="2000" dirty="0" smtClean="0">
                <a:latin typeface="Arial Narrow" pitchFamily="34" charset="0"/>
              </a:rPr>
              <a:t>показывает/скрывает секцию, основываясь на выражениях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gray">
          <a:xfrm>
            <a:off x="326551" y="429659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ng-repeat – </a:t>
            </a:r>
            <a:r>
              <a:rPr lang="ru-RU" sz="2000" dirty="0" smtClean="0">
                <a:latin typeface="Arial Narrow" pitchFamily="34" charset="0"/>
              </a:rPr>
              <a:t>повторяет секцию для каждого элемента в массиве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disadvantages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</a:t>
            </a:r>
            <a:r>
              <a:rPr lang="ru-RU" dirty="0" smtClean="0"/>
              <a:t>ложность </a:t>
            </a:r>
            <a:r>
              <a:rPr lang="en-US" dirty="0"/>
              <a:t>API </a:t>
            </a:r>
            <a:r>
              <a:rPr lang="ru-RU" dirty="0"/>
              <a:t>директив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Особенно запутывает разработчиков концепция </a:t>
            </a:r>
            <a:r>
              <a:rPr lang="ru-RU" dirty="0" err="1"/>
              <a:t>трансклюзии</a:t>
            </a:r>
            <a:r>
              <a:rPr lang="ru-RU" dirty="0"/>
              <a:t>, а кроме того есть такие вещи, как компиляция функций, пред- и пост- линкуемые функции, разные виды областей видимости и настройки директив.</a:t>
            </a:r>
            <a:endParaRPr lang="en-US" dirty="0" smtClean="0"/>
          </a:p>
          <a:p>
            <a:endParaRPr lang="en-US" dirty="0"/>
          </a:p>
          <a:p>
            <a:r>
              <a:rPr lang="ru-RU" dirty="0"/>
              <a:t>Иерархия областей видимости использует </a:t>
            </a:r>
            <a:r>
              <a:rPr lang="ru-RU" dirty="0" err="1"/>
              <a:t>прототипное</a:t>
            </a:r>
            <a:r>
              <a:rPr lang="ru-RU" dirty="0"/>
              <a:t> наследование, которое сложно даётся для людей с опытом в </a:t>
            </a:r>
            <a:r>
              <a:rPr lang="ru-RU" dirty="0" err="1"/>
              <a:t>Java</a:t>
            </a:r>
            <a:r>
              <a:rPr lang="ru-RU" dirty="0"/>
              <a:t> и C#. </a:t>
            </a:r>
            <a:endParaRPr lang="ru-RU" dirty="0" smtClean="0"/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</a:t>
            </a:r>
            <a:r>
              <a:rPr lang="ru-RU" dirty="0" err="1"/>
              <a:t>Expressions</a:t>
            </a:r>
            <a:r>
              <a:rPr lang="ru-RU" dirty="0"/>
              <a:t> широко используются в Видах. Этот язык довольно мощный, иногда даже чересчур. Он позволяет создавать сложную логику и проводить операции присваивания и различные подсчёты внутри шаблонов. Размещение логики в шаблонах усложняет тестирование. 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На страницах с обилием </a:t>
            </a:r>
            <a:r>
              <a:rPr lang="ru-RU" dirty="0" err="1"/>
              <a:t>интерактива</a:t>
            </a:r>
            <a:r>
              <a:rPr lang="ru-RU" dirty="0"/>
              <a:t> </a:t>
            </a:r>
            <a:r>
              <a:rPr lang="ru-RU" dirty="0" err="1"/>
              <a:t>Angular</a:t>
            </a:r>
            <a:r>
              <a:rPr lang="ru-RU" dirty="0"/>
              <a:t> начинает тормозить. Не стоит использовать более 2000 связок на одной странице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Backbone.js</a:t>
            </a:r>
            <a:r>
              <a:rPr lang="ru-RU" dirty="0" smtClean="0"/>
              <a:t> </a:t>
            </a:r>
            <a:r>
              <a:rPr lang="en-US" dirty="0"/>
              <a:t>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Backbone</a:t>
            </a:r>
            <a:r>
              <a:rPr lang="ru-RU" dirty="0"/>
              <a:t> – легковесный и не занимает много памяти. Кривая обучения линейная, и у него есть очень мало концепций для понимания (модели/коллекции, виды, пути). Отличная документация, а код простой. Вы даже можете пройтись по всему коду </a:t>
            </a:r>
            <a:r>
              <a:rPr lang="ru-RU" dirty="0" err="1"/>
              <a:t>фреймворка</a:t>
            </a:r>
            <a:r>
              <a:rPr lang="ru-RU" dirty="0"/>
              <a:t>, который хорошо документирован, и ознакомиться с ним в течение часа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На его основе можно строить свои </a:t>
            </a:r>
            <a:r>
              <a:rPr lang="ru-RU" dirty="0" err="1"/>
              <a:t>фреймворки</a:t>
            </a:r>
            <a:r>
              <a:rPr lang="ru-RU" dirty="0"/>
              <a:t>. Примеры готовых: </a:t>
            </a:r>
            <a:r>
              <a:rPr lang="ru-RU" dirty="0" err="1"/>
              <a:t>Backbone</a:t>
            </a:r>
            <a:r>
              <a:rPr lang="ru-RU" dirty="0"/>
              <a:t> UI, </a:t>
            </a:r>
            <a:r>
              <a:rPr lang="ru-RU" dirty="0" err="1"/>
              <a:t>Chaplin</a:t>
            </a:r>
            <a:r>
              <a:rPr lang="ru-RU" dirty="0"/>
              <a:t>, </a:t>
            </a:r>
            <a:r>
              <a:rPr lang="ru-RU" dirty="0" err="1"/>
              <a:t>Geppetto</a:t>
            </a:r>
            <a:r>
              <a:rPr lang="ru-RU" dirty="0"/>
              <a:t>, </a:t>
            </a:r>
            <a:r>
              <a:rPr lang="ru-RU" dirty="0" err="1"/>
              <a:t>Marionette</a:t>
            </a:r>
            <a:r>
              <a:rPr lang="ru-RU" dirty="0"/>
              <a:t>, </a:t>
            </a:r>
            <a:r>
              <a:rPr lang="ru-RU" dirty="0" err="1"/>
              <a:t>LayoutManager</a:t>
            </a:r>
            <a:r>
              <a:rPr lang="ru-RU" dirty="0"/>
              <a:t>, </a:t>
            </a:r>
            <a:r>
              <a:rPr lang="ru-RU" dirty="0" err="1"/>
              <a:t>Thorax</a:t>
            </a:r>
            <a:r>
              <a:rPr lang="ru-RU" dirty="0"/>
              <a:t>, </a:t>
            </a:r>
            <a:r>
              <a:rPr lang="ru-RU" dirty="0" err="1"/>
              <a:t>Vertebrae</a:t>
            </a:r>
            <a:r>
              <a:rPr lang="ru-RU" dirty="0"/>
              <a:t>. В случае </a:t>
            </a:r>
            <a:r>
              <a:rPr lang="ru-RU" dirty="0" err="1"/>
              <a:t>Angular</a:t>
            </a:r>
            <a:r>
              <a:rPr lang="ru-RU" dirty="0"/>
              <a:t> и </a:t>
            </a:r>
            <a:r>
              <a:rPr lang="ru-RU" dirty="0" err="1"/>
              <a:t>Ember</a:t>
            </a:r>
            <a:r>
              <a:rPr lang="ru-RU" dirty="0"/>
              <a:t> вам приходится жить с тем, что для вас приготовили разработчики. </a:t>
            </a:r>
          </a:p>
        </p:txBody>
      </p:sp>
    </p:spTree>
    <p:extLst>
      <p:ext uri="{BB962C8B-B14F-4D97-AF65-F5344CB8AC3E}">
        <p14:creationId xmlns:p14="http://schemas.microsoft.com/office/powerpoint/2010/main" val="10641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Backbone.js</a:t>
            </a:r>
            <a:r>
              <a:rPr lang="ru-RU" dirty="0" smtClean="0"/>
              <a:t> </a:t>
            </a:r>
            <a:r>
              <a:rPr lang="en-US" dirty="0"/>
              <a:t>disadvantages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Backbone</a:t>
            </a:r>
            <a:r>
              <a:rPr lang="ru-RU" dirty="0"/>
              <a:t> не предоставляет структуры. Это всего лишь набор простых инструментов для создания структуры, и вам нужно заполнить много пустых мест. Конечно, многие из этих мест заполняются сторонними плагинами – но это значит, что вам нужно принять много решений при их выборе</a:t>
            </a:r>
            <a:r>
              <a:rPr lang="ru-RU" dirty="0" smtClean="0"/>
              <a:t>. </a:t>
            </a:r>
            <a:r>
              <a:rPr lang="ru-RU" dirty="0" err="1"/>
              <a:t>ыбор</a:t>
            </a:r>
            <a:r>
              <a:rPr lang="ru-RU" dirty="0"/>
              <a:t> лучшего решения занимает время – а суть </a:t>
            </a:r>
            <a:r>
              <a:rPr lang="ru-RU" dirty="0" err="1"/>
              <a:t>фреймворка</a:t>
            </a:r>
            <a:r>
              <a:rPr lang="ru-RU" dirty="0"/>
              <a:t> в экономии вашего времени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Нет поддержки двусторонней связанности данных, то есть вам придётся писать много вспомогательного кода для обновления вида при изменениях модели, и для обновления модели при изменениях вида.</a:t>
            </a:r>
            <a:br>
              <a:rPr lang="ru-RU" dirty="0"/>
            </a:br>
            <a:endParaRPr lang="ru-RU" dirty="0" smtClean="0"/>
          </a:p>
          <a:p>
            <a:r>
              <a:rPr lang="ru-RU" dirty="0"/>
              <a:t>Виды в </a:t>
            </a:r>
            <a:r>
              <a:rPr lang="ru-RU" dirty="0" err="1"/>
              <a:t>Backbone</a:t>
            </a:r>
            <a:r>
              <a:rPr lang="ru-RU" dirty="0"/>
              <a:t> напрямую манипулируют DOM, поэтому их сложно тестировать и сложнее повторно использовать.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Ember.js</a:t>
            </a:r>
            <a:r>
              <a:rPr lang="ru-RU" dirty="0" smtClean="0"/>
              <a:t> </a:t>
            </a:r>
            <a:r>
              <a:rPr lang="en-US" dirty="0"/>
              <a:t>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Ember.js работает по принципу «соглашения вместо настроек». </a:t>
            </a:r>
            <a:r>
              <a:rPr lang="ru-RU" dirty="0" err="1"/>
              <a:t>Ember</a:t>
            </a:r>
            <a:r>
              <a:rPr lang="ru-RU" dirty="0"/>
              <a:t> не требует написания вспомогательного кода, он может сам догадаться до многих вещей, например автоматического определения имени пути и контроллера при определении ресурса. Он даже умеет автоматически создавать контроллер для ресурса, если вы его не определите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Он включает хороший обработчик путей и опциональный слой для работы с данными под названием </a:t>
            </a:r>
            <a:r>
              <a:rPr lang="ru-RU" dirty="0" err="1"/>
              <a:t>ember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. </a:t>
            </a:r>
            <a:r>
              <a:rPr lang="ru-RU" dirty="0" smtClean="0"/>
              <a:t>У </a:t>
            </a:r>
            <a:r>
              <a:rPr lang="ru-RU" dirty="0" err="1"/>
              <a:t>Ember</a:t>
            </a:r>
            <a:r>
              <a:rPr lang="ru-RU" dirty="0"/>
              <a:t> сразу есть модуль для работы с данными, который хорошо интегрируется с </a:t>
            </a:r>
            <a:r>
              <a:rPr lang="ru-RU" dirty="0" err="1"/>
              <a:t>бэкендом</a:t>
            </a:r>
            <a:r>
              <a:rPr lang="ru-RU" dirty="0"/>
              <a:t> </a:t>
            </a:r>
            <a:r>
              <a:rPr lang="ru-RU" dirty="0" err="1"/>
              <a:t>Ruby-on-Rails</a:t>
            </a:r>
            <a:r>
              <a:rPr lang="ru-RU" dirty="0"/>
              <a:t> или любым API с </a:t>
            </a:r>
            <a:r>
              <a:rPr lang="ru-RU" dirty="0" err="1"/>
              <a:t>RESTful</a:t>
            </a:r>
            <a:r>
              <a:rPr lang="ru-RU" dirty="0"/>
              <a:t> JSON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При разработке </a:t>
            </a:r>
            <a:r>
              <a:rPr lang="ru-RU" dirty="0" err="1"/>
              <a:t>Ember</a:t>
            </a:r>
            <a:r>
              <a:rPr lang="ru-RU" dirty="0"/>
              <a:t> внимание уделялось быстродействию. Ваше приложение скорее всего будет грузиться и работать быстрее.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4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Ember.js</a:t>
            </a:r>
            <a:r>
              <a:rPr lang="ru-RU" dirty="0" smtClean="0"/>
              <a:t> </a:t>
            </a:r>
            <a:r>
              <a:rPr lang="en-US" dirty="0"/>
              <a:t>disadvantages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API бурно развивался, поэтому содержит устаревший контент и примеры, которые уже не работают. Взгляните на </a:t>
            </a:r>
            <a:r>
              <a:rPr lang="ru-RU" dirty="0" err="1"/>
              <a:t>Ember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Changelog</a:t>
            </a:r>
            <a:r>
              <a:rPr lang="ru-RU" dirty="0"/>
              <a:t>, и вы поймёте, что я имею в виду. Многие ответы на вопросы на </a:t>
            </a:r>
            <a:r>
              <a:rPr lang="ru-RU" dirty="0" err="1"/>
              <a:t>StackOverflow</a:t>
            </a:r>
            <a:r>
              <a:rPr lang="ru-RU" dirty="0"/>
              <a:t> уже неактуальны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err="1"/>
              <a:t>Handlebars</a:t>
            </a:r>
            <a:r>
              <a:rPr lang="ru-RU" dirty="0"/>
              <a:t> загрязняют DOM множеством тегов , что не только усложняет HTML, но и может поломать CSS или интеграцию с другими </a:t>
            </a:r>
            <a:r>
              <a:rPr lang="ru-RU" dirty="0" err="1"/>
              <a:t>фреймворками</a:t>
            </a:r>
            <a:r>
              <a:rPr lang="ru-RU" dirty="0"/>
              <a:t> вроде </a:t>
            </a:r>
            <a:r>
              <a:rPr lang="ru-RU" dirty="0" err="1"/>
              <a:t>jQuery</a:t>
            </a:r>
            <a:r>
              <a:rPr lang="ru-RU" dirty="0"/>
              <a:t> UI </a:t>
            </a:r>
            <a:r>
              <a:rPr lang="ru-RU" dirty="0" err="1"/>
              <a:t>Sortable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7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TeleGrotesk Headline Ultra" pitchFamily="2" charset="0"/>
              </a:rPr>
              <a:t>THANK YOU</a:t>
            </a:r>
            <a:r>
              <a:rPr lang="en-US" sz="3200" b="0">
                <a:solidFill>
                  <a:schemeClr val="bg1"/>
                </a:solidFill>
                <a:latin typeface="TeleGrotesk Headline Ultra" pitchFamily="2" charset="0"/>
              </a:rPr>
              <a:t>!</a:t>
            </a:r>
            <a:endParaRPr lang="ru-RU" sz="3200" b="0">
              <a:solidFill>
                <a:schemeClr val="bg1"/>
              </a:solidFill>
              <a:latin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burdyga\Desktop\PICTURES\background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32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38"/>
          </a:xfrm>
        </p:spPr>
        <p:txBody>
          <a:bodyPr/>
          <a:lstStyle/>
          <a:p>
            <a:pPr>
              <a:defRPr/>
            </a:pPr>
            <a:endParaRPr sz="2400" b="1" dirty="0">
              <a:solidFill>
                <a:schemeClr val="bg1"/>
              </a:solidFill>
              <a:latin typeface="TeleGrotesk Headline" pitchFamily="2" charset="0"/>
            </a:endParaRP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gray">
          <a:xfrm>
            <a:off x="3374394" y="3425825"/>
            <a:ext cx="4753606" cy="612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72000" tIns="72000" rIns="72000" bIns="36000"/>
          <a:lstStyle/>
          <a:p>
            <a:pPr>
              <a:defRPr/>
            </a:pPr>
            <a:r>
              <a:rPr lang="en-US" sz="1800" dirty="0" smtClean="0">
                <a:solidFill>
                  <a:schemeClr val="tx2"/>
                </a:solidFill>
                <a:latin typeface="TeleGrotesk Headline Ultra" pitchFamily="2" charset="0"/>
              </a:rPr>
              <a:t>Boris Finkelshteyn</a:t>
            </a:r>
          </a:p>
          <a:p>
            <a:pPr>
              <a:defRPr/>
            </a:pPr>
            <a:r>
              <a:rPr lang="en-US" sz="18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T-systems Russia</a:t>
            </a:r>
          </a:p>
          <a:p>
            <a:pPr>
              <a:defRPr/>
            </a:pPr>
            <a:r>
              <a:rPr lang="en-US" sz="14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Senior software developer</a:t>
            </a:r>
            <a:endParaRPr lang="en-US" sz="1800" kern="0" dirty="0" smtClean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en-US" sz="1800" kern="0" dirty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de-DE" sz="1800" b="0" kern="0" dirty="0">
              <a:solidFill>
                <a:srgbClr val="999999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3374394" y="5112399"/>
            <a:ext cx="3361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3"/>
              </a:rPr>
              <a:t>Boris.Finkelshteyn@t-systems.ru</a:t>
            </a:r>
            <a:endParaRPr lang="en-US" sz="1600" u="sng" dirty="0" smtClean="0">
              <a:solidFill>
                <a:srgbClr val="999999"/>
              </a:solidFill>
              <a:latin typeface="Tele-GroteskNCNor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yam.telekom.de/people/</a:t>
            </a:r>
            <a:r>
              <a:rPr lang="en-US" sz="1600" u="sng" dirty="0" err="1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boris_finkelshteyn</a:t>
            </a:r>
            <a:endParaRPr lang="en-US" sz="1600" u="sng" dirty="0">
              <a:solidFill>
                <a:srgbClr val="999999"/>
              </a:solidFill>
              <a:latin typeface="Tele-GroteskNC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16B-12A5-46F6-8115-6B77EF8626EB}" type="datetime6">
              <a:rPr lang="en-US" smtClean="0">
                <a:solidFill>
                  <a:srgbClr val="000000"/>
                </a:solidFill>
              </a:rPr>
              <a:t>November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468681" y="1859118"/>
            <a:ext cx="2749984" cy="2694744"/>
          </a:xfrm>
          <a:prstGeom prst="roundRect">
            <a:avLst/>
          </a:prstGeom>
          <a:blipFill dpi="0" rotWithShape="1">
            <a:blip r:embed="rId5"/>
            <a:srcRect/>
            <a:stretch>
              <a:fillRect l="-38000" t="-14000" r="-62000"/>
            </a:stretch>
          </a:blipFill>
          <a:ln w="53975">
            <a:gradFill>
              <a:gsLst>
                <a:gs pos="68000">
                  <a:schemeClr val="tx2"/>
                </a:gs>
                <a:gs pos="87500">
                  <a:schemeClr val="tx2"/>
                </a:gs>
                <a:gs pos="1000">
                  <a:schemeClr val="bg1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38327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47185"/>
            <a:ext cx="3124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3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22420"/>
            <a:ext cx="30956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94265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currency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5627642" y="2674618"/>
            <a:ext cx="216024" cy="195834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473233" y="2674618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4892041" y="4899660"/>
            <a:ext cx="425196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Переводит «вывод» на «вход»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240780" y="4122420"/>
            <a:ext cx="248412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Форматирует в валюту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972" y="2336480"/>
            <a:ext cx="106161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4892041" y="5233304"/>
            <a:ext cx="425196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 локализованный символ доллара</a:t>
            </a:r>
          </a:p>
          <a:p>
            <a:r>
              <a:rPr lang="ru-RU" sz="1800" dirty="0"/>
              <a:t>Добавляет цифры после </a:t>
            </a:r>
            <a:r>
              <a:rPr lang="ru-RU" sz="1800" dirty="0" smtClean="0"/>
              <a:t>точки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3293269" y="4388178"/>
            <a:ext cx="233362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2770" y="5157929"/>
            <a:ext cx="381000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 animBg="1"/>
      <p:bldP spid="16" grpId="0"/>
      <p:bldP spid="18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12014"/>
              </p:ext>
            </p:extLst>
          </p:nvPr>
        </p:nvGraphicFramePr>
        <p:xfrm>
          <a:off x="2468738" y="951447"/>
          <a:ext cx="4137625" cy="365091"/>
        </p:xfrm>
        <a:graphic>
          <a:graphicData uri="http://schemas.openxmlformats.org/drawingml/2006/table">
            <a:tbl>
              <a:tblPr/>
              <a:tblGrid>
                <a:gridCol w="413762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 data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filter:options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7" y="798635"/>
            <a:ext cx="2682791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Общий вид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21127"/>
              </p:ext>
            </p:extLst>
          </p:nvPr>
        </p:nvGraphicFramePr>
        <p:xfrm>
          <a:off x="130294" y="1907654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{{'1388123412323'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date:'MM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yyyy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@ h:mma'}}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93196" y="1365237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Date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5592725" y="1853977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12/27/2013 @ 12:50AM</a:t>
            </a:r>
            <a:endParaRPr lang="ru-RU" sz="1800" dirty="0" err="1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06664"/>
              </p:ext>
            </p:extLst>
          </p:nvPr>
        </p:nvGraphicFramePr>
        <p:xfrm>
          <a:off x="130294" y="284424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{{‘product name' | uppercase}}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/>
          </p:cNvSpPr>
          <p:nvPr/>
        </p:nvSpPr>
        <p:spPr bwMode="gray">
          <a:xfrm>
            <a:off x="193195" y="227860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smtClean="0"/>
              <a:t>Uppercase </a:t>
            </a:r>
            <a:r>
              <a:rPr lang="en-US" sz="2000" b="1" dirty="0"/>
              <a:t>&amp; </a:t>
            </a:r>
            <a:r>
              <a:rPr lang="en-US" sz="2000" b="1" dirty="0" smtClean="0"/>
              <a:t>Lowercase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5592725" y="2790564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PRODUCT NAME</a:t>
            </a:r>
            <a:endParaRPr lang="ru-RU" sz="1800" dirty="0" err="1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01370"/>
              </p:ext>
            </p:extLst>
          </p:nvPr>
        </p:nvGraphicFramePr>
        <p:xfrm>
          <a:off x="95458" y="386851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{{'My Description' | limitTo:8}}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Content Placeholder 2"/>
          <p:cNvSpPr>
            <a:spLocks/>
          </p:cNvSpPr>
          <p:nvPr/>
        </p:nvSpPr>
        <p:spPr bwMode="gray">
          <a:xfrm>
            <a:off x="193197" y="330287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LimitTo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669644" y="3791613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My </a:t>
            </a:r>
            <a:r>
              <a:rPr lang="en-US" sz="1800" b="1" dirty="0" err="1"/>
              <a:t>Descr</a:t>
            </a:r>
            <a:endParaRPr lang="ru-RU" sz="1800" dirty="0" err="1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17126"/>
              </p:ext>
            </p:extLst>
          </p:nvPr>
        </p:nvGraphicFramePr>
        <p:xfrm>
          <a:off x="95458" y="4341640"/>
          <a:ext cx="6078514" cy="365091"/>
        </p:xfrm>
        <a:graphic>
          <a:graphicData uri="http://schemas.openxmlformats.org/drawingml/2006/table">
            <a:tbl>
              <a:tblPr/>
              <a:tblGrid>
                <a:gridCol w="6078514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limitTo:3"&gt;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99558"/>
              </p:ext>
            </p:extLst>
          </p:nvPr>
        </p:nvGraphicFramePr>
        <p:xfrm>
          <a:off x="95458" y="5393978"/>
          <a:ext cx="7070885" cy="365091"/>
        </p:xfrm>
        <a:graphic>
          <a:graphicData uri="http://schemas.openxmlformats.org/drawingml/2006/table">
            <a:tbl>
              <a:tblPr/>
              <a:tblGrid>
                <a:gridCol w="707088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orderBy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:'-price'"&gt;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Content Placeholder 2"/>
          <p:cNvSpPr>
            <a:spLocks/>
          </p:cNvSpPr>
          <p:nvPr/>
        </p:nvSpPr>
        <p:spPr bwMode="gray">
          <a:xfrm>
            <a:off x="193193" y="477761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OrderBy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53241"/>
              </p:ext>
            </p:extLst>
          </p:nvPr>
        </p:nvGraphicFramePr>
        <p:xfrm>
          <a:off x="228812" y="1082709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products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‘First product',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price: 2.95,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images: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‘product-01-full.jpg',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thumb: ‘product-01-thumb.jpg'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“product-02-full.jpg",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33494"/>
              </p:ext>
            </p:extLst>
          </p:nvPr>
        </p:nvGraphicFramePr>
        <p:xfrm>
          <a:off x="207214" y="5096591"/>
          <a:ext cx="5299399" cy="566928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228812" y="4533244"/>
            <a:ext cx="5632289" cy="56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smtClean="0"/>
              <a:t>Для отображения первого изображения в массиве: </a:t>
            </a:r>
            <a:endParaRPr lang="ru-RU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src</a:t>
            </a:r>
            <a:r>
              <a:rPr lang="en-US" dirty="0" smtClean="0"/>
              <a:t> for images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54693"/>
              </p:ext>
            </p:extLst>
          </p:nvPr>
        </p:nvGraphicFramePr>
        <p:xfrm>
          <a:off x="130293" y="1532322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5" y="876497"/>
            <a:ext cx="7029856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Нельзя использовать выражения </a:t>
            </a:r>
            <a:r>
              <a:rPr lang="ru-RU" sz="2000" dirty="0" err="1" smtClean="0">
                <a:latin typeface="Arial Narrow" pitchFamily="34" charset="0"/>
              </a:rPr>
              <a:t>Ангуляра</a:t>
            </a:r>
            <a:r>
              <a:rPr lang="ru-RU" sz="2000" dirty="0" smtClean="0">
                <a:latin typeface="Arial Narrow" pitchFamily="34" charset="0"/>
              </a:rPr>
              <a:t> внутри атрибута </a:t>
            </a:r>
            <a:r>
              <a:rPr lang="en-US" sz="2000" dirty="0" err="1" smtClean="0">
                <a:latin typeface="Arial Narrow" pitchFamily="34" charset="0"/>
              </a:rPr>
              <a:t>src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592724" y="1365237"/>
            <a:ext cx="3147237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smtClean="0"/>
              <a:t>Браузер начнет загружать изображение до выполнения выражения </a:t>
            </a:r>
            <a:r>
              <a:rPr lang="ru-RU" sz="1800" b="1" dirty="0" err="1" smtClean="0"/>
              <a:t>Ангуляра</a:t>
            </a:r>
            <a:endParaRPr lang="ru-RU" sz="18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49893"/>
              </p:ext>
            </p:extLst>
          </p:nvPr>
        </p:nvGraphicFramePr>
        <p:xfrm>
          <a:off x="152982" y="2713034"/>
          <a:ext cx="8686588" cy="298246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currency}}&lt;/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23032" y="4200722"/>
            <a:ext cx="47099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Tabs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254768" y="454747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r>
              <a:rPr lang="en-US" sz="1800" b="1" dirty="0" smtClean="0"/>
              <a:t> 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21" name="TextBox 20"/>
          <p:cNvSpPr txBox="1"/>
          <p:nvPr/>
        </p:nvSpPr>
        <p:spPr bwMode="gray">
          <a:xfrm>
            <a:off x="1215654" y="447985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1215654" y="447985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6233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2" grpId="0" animBg="1"/>
      <p:bldP spid="11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4474534" y="3411695"/>
            <a:ext cx="4180368" cy="270312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14259"/>
              </p:ext>
            </p:extLst>
          </p:nvPr>
        </p:nvGraphicFramePr>
        <p:xfrm>
          <a:off x="130294" y="1167769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1"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2"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3"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589461" y="375970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941827" y="375970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01269" y="375970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733258" y="4477401"/>
            <a:ext cx="3820633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71349" y="1684350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1349" y="1943889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1349" y="2167987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240" y="2674806"/>
            <a:ext cx="1056169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2371349" y="2406597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390149" y="2886589"/>
            <a:ext cx="216024" cy="1876665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37301" y="3755204"/>
            <a:ext cx="258333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Назначает значение для</a:t>
            </a:r>
            <a:r>
              <a:rPr lang="en-US" sz="1800" dirty="0" smtClean="0"/>
              <a:t> </a:t>
            </a:r>
            <a:r>
              <a:rPr lang="ru-RU" sz="1800" dirty="0" smtClean="0"/>
              <a:t>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59664" y="4892899"/>
            <a:ext cx="248412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Выводит на экран значение 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1172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1245373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3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15654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2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2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1215653" y="4510102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1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279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2-</a:t>
            </a:r>
            <a:r>
              <a:rPr lang="en-US" dirty="0" smtClean="0"/>
              <a:t>way data binding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453116"/>
            <a:ext cx="682610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Когда </a:t>
            </a:r>
            <a:r>
              <a:rPr lang="en-US" sz="1800" dirty="0" smtClean="0"/>
              <a:t>ng-click </a:t>
            </a:r>
            <a:r>
              <a:rPr lang="ru-RU" sz="1800" dirty="0" smtClean="0"/>
              <a:t>меняет значение переменной </a:t>
            </a:r>
            <a:r>
              <a:rPr lang="en-US" sz="1800" dirty="0" smtClean="0"/>
              <a:t>tab</a:t>
            </a:r>
            <a:r>
              <a:rPr lang="ru-RU" sz="1800" dirty="0" smtClean="0"/>
              <a:t>, то выражение </a:t>
            </a:r>
            <a:r>
              <a:rPr lang="en-US" sz="1800" dirty="0" smtClean="0"/>
              <a:t>{{tab}}</a:t>
            </a:r>
            <a:r>
              <a:rPr lang="ru-RU" sz="1800" dirty="0" smtClean="0"/>
              <a:t> автоматически обновляется.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326551" y="2661683"/>
            <a:ext cx="6826102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определяют двухстороннее связывание</a:t>
            </a:r>
            <a:r>
              <a:rPr lang="en-US" sz="1800" dirty="0" smtClean="0"/>
              <a:t>(2-way Data Binding).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Это означает, что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изменяют значение когда само свойство изменяется.</a:t>
            </a:r>
          </a:p>
        </p:txBody>
      </p:sp>
    </p:spTree>
    <p:extLst>
      <p:ext uri="{BB962C8B-B14F-4D97-AF65-F5344CB8AC3E}">
        <p14:creationId xmlns:p14="http://schemas.microsoft.com/office/powerpoint/2010/main" val="36108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skills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November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3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323850" y="1403749"/>
            <a:ext cx="3057303" cy="308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JavaScript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CSS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/>
              <a:t>IntelliJ IDEA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 smtClean="0"/>
              <a:t>Tomcat</a:t>
            </a:r>
            <a:endParaRPr lang="en-US" sz="28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4785980" y="1403748"/>
            <a:ext cx="3057303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Выходные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AngularJS(1.x) junior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Проект на </a:t>
            </a:r>
            <a:r>
              <a:rPr lang="en-US" sz="2600" dirty="0" smtClean="0">
                <a:latin typeface="Arial Narrow" pitchFamily="34" charset="0"/>
              </a:rPr>
              <a:t>AngularJS 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content panels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2445"/>
              </p:ext>
            </p:extLst>
          </p:nvPr>
        </p:nvGraphicFramePr>
        <p:xfrm>
          <a:off x="136825" y="800078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441786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5408428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показывать нужную панель, при переключении </a:t>
            </a:r>
          </a:p>
        </p:txBody>
      </p:sp>
    </p:spTree>
    <p:extLst>
      <p:ext uri="{BB962C8B-B14F-4D97-AF65-F5344CB8AC3E}">
        <p14:creationId xmlns:p14="http://schemas.microsoft.com/office/powerpoint/2010/main" val="23327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78349"/>
              </p:ext>
            </p:extLst>
          </p:nvPr>
        </p:nvGraphicFramePr>
        <p:xfrm>
          <a:off x="136825" y="800078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81512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2”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3”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94548" y="1309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4547" y="2311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4548" y="3283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76447" y="5045554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при выборе вкладки будет показываться соответствующая панель</a:t>
            </a:r>
          </a:p>
        </p:txBody>
      </p:sp>
    </p:spTree>
    <p:extLst>
      <p:ext uri="{BB962C8B-B14F-4D97-AF65-F5344CB8AC3E}">
        <p14:creationId xmlns:p14="http://schemas.microsoft.com/office/powerpoint/2010/main" val="4244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initial value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146"/>
              </p:ext>
            </p:extLst>
          </p:nvPr>
        </p:nvGraphicFramePr>
        <p:xfrm>
          <a:off x="136825" y="1883694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1125684"/>
            <a:ext cx="781847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en-US" sz="1800" dirty="0" smtClean="0"/>
              <a:t> </a:t>
            </a:r>
            <a:r>
              <a:rPr lang="ru-RU" sz="1800" dirty="0" smtClean="0"/>
              <a:t>позволяет исполнять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в текущем скопе(область </a:t>
            </a:r>
            <a:r>
              <a:rPr lang="ru-RU" sz="1800" dirty="0" err="1" smtClean="0"/>
              <a:t>видиности</a:t>
            </a:r>
            <a:r>
              <a:rPr lang="ru-RU" sz="1800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823" y="1874353"/>
            <a:ext cx="1820084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439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active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125684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добавить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 к выбранной вкладке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84479"/>
              </p:ext>
            </p:extLst>
          </p:nvPr>
        </p:nvGraphicFramePr>
        <p:xfrm>
          <a:off x="136825" y="1883694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231" y="2413069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228" y="3103663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2227" y="3890995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047994" y="4129605"/>
            <a:ext cx="216024" cy="108743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4327740" y="4129604"/>
            <a:ext cx="216024" cy="1512739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276447" y="5287730"/>
            <a:ext cx="353709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Название класса, который надо задать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636328" y="5733125"/>
            <a:ext cx="52808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Выражение для вычисления, если результат – </a:t>
            </a:r>
            <a:r>
              <a:rPr lang="en-US" sz="1800" dirty="0" smtClean="0"/>
              <a:t>true</a:t>
            </a:r>
            <a:r>
              <a:rPr lang="ru-RU" sz="1800" dirty="0" smtClean="0"/>
              <a:t>, то задать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», если нет – то ничего не делать</a:t>
            </a:r>
          </a:p>
        </p:txBody>
      </p:sp>
    </p:spTree>
    <p:extLst>
      <p:ext uri="{BB962C8B-B14F-4D97-AF65-F5344CB8AC3E}">
        <p14:creationId xmlns:p14="http://schemas.microsoft.com/office/powerpoint/2010/main" val="14725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active class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459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71652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812333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Вся наша логика находится в </a:t>
            </a:r>
            <a:r>
              <a:rPr lang="en-US" sz="1800" dirty="0" smtClean="0"/>
              <a:t>HTML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2866" y="1395237"/>
            <a:ext cx="4312193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34850"/>
              </p:ext>
            </p:extLst>
          </p:nvPr>
        </p:nvGraphicFramePr>
        <p:xfrm>
          <a:off x="1842884" y="5541490"/>
          <a:ext cx="5439206" cy="774192"/>
        </p:xfrm>
        <a:graphic>
          <a:graphicData uri="http://schemas.openxmlformats.org/drawingml/2006/table">
            <a:tbl>
              <a:tblPr/>
              <a:tblGrid>
                <a:gridCol w="5439206"/>
              </a:tblGrid>
              <a:tr h="6013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67081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7741" y="1387508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81625"/>
              </p:ext>
            </p:extLst>
          </p:nvPr>
        </p:nvGraphicFramePr>
        <p:xfrm>
          <a:off x="1382140" y="5455064"/>
          <a:ext cx="5514846" cy="1019556"/>
        </p:xfrm>
        <a:graphic>
          <a:graphicData uri="http://schemas.openxmlformats.org/drawingml/2006/table">
            <a:tbl>
              <a:tblPr/>
              <a:tblGrid>
                <a:gridCol w="5514846"/>
              </a:tblGrid>
              <a:tr h="87609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2792" y="5722855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E20074"/>
                </a:solidFill>
              </a:rPr>
              <a:t>Agenda</a:t>
            </a:r>
            <a:r>
              <a:rPr lang="ru-RU" sz="2400" dirty="0">
                <a:solidFill>
                  <a:srgbClr val="E20074"/>
                </a:solidFill>
              </a:rPr>
              <a:t/>
            </a:r>
            <a:br>
              <a:rPr lang="ru-RU" sz="2400" dirty="0">
                <a:solidFill>
                  <a:srgbClr val="E20074"/>
                </a:solidFill>
              </a:rPr>
            </a:br>
            <a:r>
              <a:rPr lang="en-US" sz="2400" dirty="0" smtClean="0">
                <a:solidFill>
                  <a:srgbClr val="E20074"/>
                </a:solidFill>
              </a:rPr>
              <a:t/>
            </a:r>
            <a:br>
              <a:rPr lang="en-US" sz="2400" dirty="0" smtClean="0">
                <a:solidFill>
                  <a:srgbClr val="E20074"/>
                </a:solidFill>
              </a:rPr>
            </a:b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B184-719E-4FB9-8DC2-733A435C6D45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 bwMode="gray">
          <a:xfrm>
            <a:off x="326551" y="1079691"/>
            <a:ext cx="1440000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4439352" y="109354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 bwMode="gray">
          <a:xfrm>
            <a:off x="2417991" y="1079691"/>
            <a:ext cx="1440000" cy="144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6528876" y="107969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/>
          <p:cNvSpPr/>
          <p:nvPr/>
        </p:nvSpPr>
        <p:spPr bwMode="gray">
          <a:xfrm>
            <a:off x="2347912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/>
          <p:cNvSpPr/>
          <p:nvPr/>
        </p:nvSpPr>
        <p:spPr bwMode="gray">
          <a:xfrm>
            <a:off x="326551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7336" y="1624258"/>
            <a:ext cx="14292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overview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17991" y="1628875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39352" y="1624537"/>
            <a:ext cx="1440000" cy="37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Tabs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528876" y="1479364"/>
            <a:ext cx="14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Forms and Models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26551" y="3931711"/>
            <a:ext cx="1440001" cy="6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Custom Directives</a:t>
            </a:r>
          </a:p>
        </p:txBody>
      </p:sp>
      <p:sp>
        <p:nvSpPr>
          <p:cNvPr id="18" name="Прямоугольник 15"/>
          <p:cNvSpPr/>
          <p:nvPr/>
        </p:nvSpPr>
        <p:spPr>
          <a:xfrm>
            <a:off x="2347912" y="3932222"/>
            <a:ext cx="1512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 Controllers </a:t>
            </a:r>
          </a:p>
        </p:txBody>
      </p:sp>
      <p:sp>
        <p:nvSpPr>
          <p:cNvPr id="19" name="Прямоугольник 8"/>
          <p:cNvSpPr/>
          <p:nvPr/>
        </p:nvSpPr>
        <p:spPr bwMode="gray">
          <a:xfrm>
            <a:off x="4492515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0"/>
          <p:cNvSpPr/>
          <p:nvPr/>
        </p:nvSpPr>
        <p:spPr bwMode="gray">
          <a:xfrm>
            <a:off x="6582039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Прямоугольник 3"/>
          <p:cNvSpPr/>
          <p:nvPr/>
        </p:nvSpPr>
        <p:spPr>
          <a:xfrm>
            <a:off x="4460391" y="4035606"/>
            <a:ext cx="1504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Dependencies</a:t>
            </a:r>
          </a:p>
        </p:txBody>
      </p:sp>
      <p:sp>
        <p:nvSpPr>
          <p:cNvPr id="22" name="Прямоугольник 14"/>
          <p:cNvSpPr/>
          <p:nvPr/>
        </p:nvSpPr>
        <p:spPr>
          <a:xfrm>
            <a:off x="6582039" y="3989568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2780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98517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01164"/>
              </p:ext>
            </p:extLst>
          </p:nvPr>
        </p:nvGraphicFramePr>
        <p:xfrm>
          <a:off x="1451976" y="4473608"/>
          <a:ext cx="5352336" cy="1755648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68115" y="1710186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&gt;Description&lt;/a&gt;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663" y="245543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Specifications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1663" y="3193190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Reviews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9636" y="4926943"/>
            <a:ext cx="3883348" cy="7913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72788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=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(1)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31162"/>
              </p:ext>
            </p:extLst>
          </p:nvPr>
        </p:nvGraphicFramePr>
        <p:xfrm>
          <a:off x="1451976" y="4041218"/>
          <a:ext cx="5352336" cy="2491740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this.isSelected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29637" y="147628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6725" y="2205283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9637" y="2943581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6946" y="5295539"/>
            <a:ext cx="4224114" cy="7012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logic in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0147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Forms and 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6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843516" y="800077"/>
            <a:ext cx="4564913" cy="542351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221097" y="3811474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</a:t>
            </a:r>
            <a:r>
              <a:rPr lang="en-US" sz="1800" b="1" dirty="0" smtClean="0"/>
              <a:t>5 </a:t>
            </a:r>
            <a:r>
              <a:rPr lang="en-US" sz="1800" b="1" dirty="0"/>
              <a:t>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joe@thomas.com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  4 </a:t>
            </a:r>
            <a:r>
              <a:rPr lang="en-US" sz="1800" b="1" dirty="0"/>
              <a:t>Stars </a:t>
            </a:r>
            <a:r>
              <a:rPr lang="en-US" sz="1800" b="1" dirty="0" smtClean="0"/>
              <a:t> </a:t>
            </a:r>
            <a:r>
              <a:rPr lang="en-US" sz="1800" dirty="0" smtClean="0"/>
              <a:t>The </a:t>
            </a:r>
            <a:r>
              <a:rPr lang="en-US" sz="1800" dirty="0"/>
              <a:t>device is quite satisfied. </a:t>
            </a:r>
            <a:r>
              <a:rPr lang="en-US" sz="1800" dirty="0" smtClean="0"/>
              <a:t>With </a:t>
            </a:r>
            <a:r>
              <a:rPr lang="en-US" sz="1800" dirty="0"/>
              <a:t>its functions </a:t>
            </a:r>
            <a:r>
              <a:rPr lang="en-US" sz="1800" dirty="0" smtClean="0"/>
              <a:t>copes.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tim@hater.com </a:t>
            </a:r>
            <a:endParaRPr lang="en-US" sz="1800" b="1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7007" y="3416861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21006" y="3421001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9198" y="3421001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99" y="900223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 bwMode="gray">
          <a:xfrm>
            <a:off x="1858166" y="932121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1521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42881" y="708837"/>
            <a:ext cx="4522254" cy="55147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93691" y="861812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impression.</a:t>
            </a:r>
          </a:p>
          <a:p>
            <a:r>
              <a:rPr lang="en-US" sz="1800" dirty="0"/>
              <a:t>— joe@thomas.com </a:t>
            </a:r>
          </a:p>
          <a:p>
            <a:endParaRPr lang="en-US" sz="1800" b="1" dirty="0"/>
          </a:p>
          <a:p>
            <a:r>
              <a:rPr lang="en-US" sz="1800" b="1" dirty="0"/>
              <a:t> 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1265338" y="3200125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3402418" y="5668016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265337" y="3568259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Isosceles Triangle 17"/>
          <p:cNvSpPr/>
          <p:nvPr/>
        </p:nvSpPr>
        <p:spPr bwMode="gray">
          <a:xfrm rot="10800000">
            <a:off x="4600353" y="384275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>
            <a:off x="4595649" y="3617682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4564911" y="3579464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251161" y="4243267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1265337" y="4912800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6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reviews to our products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6986"/>
              </p:ext>
            </p:extLst>
          </p:nvPr>
        </p:nvGraphicFramePr>
        <p:xfrm>
          <a:off x="228812" y="1082709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 name: ‘Motorola XOOM™ with Wi-Fi',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price: 250.00,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images: [...],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“I bought a few weeks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ago.Basically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- the most…”,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“joe@thomas.com”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4,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“The device is quite satisfied. With its functions copes.”,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“tim@hater.com”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7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over reviews in our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86488"/>
              </p:ext>
            </p:extLst>
          </p:nvPr>
        </p:nvGraphicFramePr>
        <p:xfrm>
          <a:off x="152982" y="1146503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&lt;/div&gt;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displaying?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634472" y="1658404"/>
            <a:ext cx="3820633" cy="19193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Reviews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5 </a:t>
            </a:r>
            <a:r>
              <a:rPr lang="en-US" sz="2000" b="1" dirty="0"/>
              <a:t>Stars </a:t>
            </a:r>
            <a:r>
              <a:rPr lang="en-US" sz="2000" dirty="0"/>
              <a:t>I bought a few weeks ago.</a:t>
            </a:r>
          </a:p>
          <a:p>
            <a:r>
              <a:rPr lang="en-US" sz="2000" dirty="0"/>
              <a:t>Basically - the most positive impression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endParaRPr lang="en-US" sz="2000" b="1" dirty="0" smtClean="0"/>
          </a:p>
          <a:p>
            <a:r>
              <a:rPr lang="en-US" sz="2000" b="1" dirty="0" smtClean="0"/>
              <a:t>  4 </a:t>
            </a:r>
            <a:r>
              <a:rPr lang="en-US" sz="2000" b="1" dirty="0"/>
              <a:t>Stars </a:t>
            </a:r>
            <a:r>
              <a:rPr lang="en-US" sz="2000" b="1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device is quite satisfied. </a:t>
            </a:r>
            <a:r>
              <a:rPr lang="en-US" sz="2000" dirty="0" smtClean="0"/>
              <a:t>With </a:t>
            </a:r>
            <a:r>
              <a:rPr lang="en-US" sz="2000" dirty="0"/>
              <a:t>its functions </a:t>
            </a:r>
            <a:r>
              <a:rPr lang="en-US" sz="2000" dirty="0" smtClean="0"/>
              <a:t>copes.</a:t>
            </a:r>
            <a:endParaRPr lang="ru-RU" sz="2000" b="1" dirty="0" err="1" smtClean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694660" y="4813005"/>
            <a:ext cx="53375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начать реализовывать форму отзыва?</a:t>
            </a:r>
          </a:p>
        </p:txBody>
      </p:sp>
    </p:spTree>
    <p:extLst>
      <p:ext uri="{BB962C8B-B14F-4D97-AF65-F5344CB8AC3E}">
        <p14:creationId xmlns:p14="http://schemas.microsoft.com/office/powerpoint/2010/main" val="36525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review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69013"/>
              </p:ext>
            </p:extLst>
          </p:nvPr>
        </p:nvGraphicFramePr>
        <p:xfrm>
          <a:off x="152982" y="1146503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"&gt;...&lt;/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gray">
          <a:xfrm>
            <a:off x="4807589" y="1903727"/>
            <a:ext cx="4352133" cy="3586717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130046" y="2059398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5130046" y="2466979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267126" y="4934870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5130045" y="2835113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8465061" y="3109610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8460357" y="288453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8429619" y="2846318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5115869" y="3510121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5130045" y="417965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cs typeface="Arial" pitchFamily="34" charset="0"/>
              </a:rPr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5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live preview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17541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Freeform 30"/>
          <p:cNvSpPr/>
          <p:nvPr/>
        </p:nvSpPr>
        <p:spPr bwMode="gray">
          <a:xfrm rot="20883174">
            <a:off x="4827181" y="1906772"/>
            <a:ext cx="985324" cy="1127050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874419" y="3121068"/>
            <a:ext cx="80088" cy="40929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 bwMode="gray">
          <a:xfrm>
            <a:off x="5918488" y="2143125"/>
            <a:ext cx="2292062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связать объект </a:t>
            </a:r>
            <a:r>
              <a:rPr lang="en-US" sz="1800" dirty="0" smtClean="0"/>
              <a:t>review</a:t>
            </a:r>
            <a:r>
              <a:rPr lang="ru-RU" sz="1800" dirty="0" smtClean="0"/>
              <a:t> с объектами на форме?</a:t>
            </a:r>
          </a:p>
        </p:txBody>
      </p:sp>
    </p:spTree>
    <p:extLst>
      <p:ext uri="{BB962C8B-B14F-4D97-AF65-F5344CB8AC3E}">
        <p14:creationId xmlns:p14="http://schemas.microsoft.com/office/powerpoint/2010/main" val="16547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Ng-model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83935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72770" y="2650812"/>
            <a:ext cx="254203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4408" y="3880644"/>
            <a:ext cx="238088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064" y="4344693"/>
            <a:ext cx="2598735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preview in action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5741581" y="2828260"/>
            <a:ext cx="279120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как на самом деле мы добавляем новый отзыв?</a:t>
            </a:r>
          </a:p>
        </p:txBody>
      </p:sp>
    </p:spTree>
    <p:extLst>
      <p:ext uri="{BB962C8B-B14F-4D97-AF65-F5344CB8AC3E}">
        <p14:creationId xmlns:p14="http://schemas.microsoft.com/office/powerpoint/2010/main" val="12171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Binding Examples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04397"/>
              </p:ext>
            </p:extLst>
          </p:nvPr>
        </p:nvGraphicFramePr>
        <p:xfrm>
          <a:off x="130293" y="174462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review.terms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 /&gt; I agree to the terms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20220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a Checkbox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93196" y="2109712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 значение </a:t>
            </a:r>
            <a:r>
              <a:rPr lang="en-US" sz="1800" dirty="0" smtClean="0"/>
              <a:t>true </a:t>
            </a:r>
            <a:r>
              <a:rPr lang="ru-RU" sz="1800" dirty="0" smtClean="0"/>
              <a:t>или </a:t>
            </a:r>
            <a:r>
              <a:rPr lang="en-US" sz="1800" dirty="0" smtClean="0"/>
              <a:t>false</a:t>
            </a:r>
            <a:endParaRPr lang="ru-RU" sz="1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96641"/>
              </p:ext>
            </p:extLst>
          </p:nvPr>
        </p:nvGraphicFramePr>
        <p:xfrm>
          <a:off x="193196" y="3442286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What color would you like?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value="red" /&gt; Red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value="blue" /&gt; Blue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value="green" /&gt; Green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256099" y="2899869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</a:t>
            </a:r>
            <a:r>
              <a:rPr lang="en-US" sz="2000" dirty="0" smtClean="0">
                <a:latin typeface="Arial Narrow" pitchFamily="34" charset="0"/>
              </a:rPr>
              <a:t>Radio Buttons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93195" y="4665070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</a:t>
            </a:r>
            <a:r>
              <a:rPr lang="en-US" sz="1800" dirty="0" smtClean="0"/>
              <a:t> </a:t>
            </a:r>
            <a:r>
              <a:rPr lang="ru-RU" sz="1800" dirty="0" smtClean="0"/>
              <a:t>значение, которое было выбрано</a:t>
            </a:r>
          </a:p>
        </p:txBody>
      </p:sp>
    </p:spTree>
    <p:extLst>
      <p:ext uri="{BB962C8B-B14F-4D97-AF65-F5344CB8AC3E}">
        <p14:creationId xmlns:p14="http://schemas.microsoft.com/office/powerpoint/2010/main" val="207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Initialize </a:t>
            </a:r>
            <a:r>
              <a:rPr lang="en-US" b="1" dirty="0"/>
              <a:t>the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76425"/>
              </p:ext>
            </p:extLst>
          </p:nvPr>
        </p:nvGraphicFramePr>
        <p:xfrm>
          <a:off x="152982" y="1146503"/>
          <a:ext cx="8686588" cy="420928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858036" y="142187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инициализировать </a:t>
            </a:r>
            <a:r>
              <a:rPr lang="en-US" sz="1800" dirty="0" smtClean="0"/>
              <a:t>review.</a:t>
            </a:r>
          </a:p>
          <a:p>
            <a:pPr marL="0" indent="0">
              <a:buNone/>
            </a:pPr>
            <a:r>
              <a:rPr lang="ru-RU" sz="1800" dirty="0" smtClean="0"/>
              <a:t>Мы можем использовать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ru-RU" sz="1800" dirty="0" smtClean="0"/>
              <a:t>, но лучше это делать в контроллере.</a:t>
            </a:r>
          </a:p>
        </p:txBody>
      </p:sp>
    </p:spTree>
    <p:extLst>
      <p:ext uri="{BB962C8B-B14F-4D97-AF65-F5344CB8AC3E}">
        <p14:creationId xmlns:p14="http://schemas.microsoft.com/office/powerpoint/2010/main" val="16676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Review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82575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28421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64111" y="2331603"/>
            <a:ext cx="4937898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26611" y="320814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обновить все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, чтобы они использовали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20870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</a:t>
            </a:r>
            <a:r>
              <a:rPr lang="en-US" b="1" dirty="0" err="1" smtClean="0"/>
              <a:t>reviewCtrl.review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42700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67516" y="2799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9451" y="3067878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3971" y="3355497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6623" y="3837881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9274" y="5085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33240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ng-submit to make the Form Work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2693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79555"/>
              </p:ext>
            </p:extLst>
          </p:nvPr>
        </p:nvGraphicFramePr>
        <p:xfrm>
          <a:off x="417074" y="901068"/>
          <a:ext cx="5480452" cy="1755648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64111" y="3564980"/>
            <a:ext cx="441514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231023" y="2854023"/>
            <a:ext cx="823318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ng-submit</a:t>
            </a:r>
            <a:r>
              <a:rPr lang="ru-RU" sz="1800" dirty="0" smtClean="0"/>
              <a:t> позволяет нам вызвать функцию когда форма отправляется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6159796" y="4006836"/>
            <a:ext cx="246675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определить эту функцию</a:t>
            </a:r>
          </a:p>
        </p:txBody>
      </p:sp>
      <p:sp>
        <p:nvSpPr>
          <p:cNvPr id="17" name="Freeform 16"/>
          <p:cNvSpPr/>
          <p:nvPr/>
        </p:nvSpPr>
        <p:spPr bwMode="gray">
          <a:xfrm rot="20883174">
            <a:off x="7460071" y="1682195"/>
            <a:ext cx="1423988" cy="1891077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283290" y="1820008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7746" y="1447429"/>
            <a:ext cx="3960629" cy="7451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clean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I bought a few weeks ago.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 </a:t>
            </a:r>
            <a:r>
              <a:rPr lang="en-US" sz="1800" dirty="0" smtClean="0"/>
              <a:t>I bought a few 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</p:spTree>
    <p:extLst>
      <p:ext uri="{BB962C8B-B14F-4D97-AF65-F5344CB8AC3E}">
        <p14:creationId xmlns:p14="http://schemas.microsoft.com/office/powerpoint/2010/main" val="2889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Resetting the Form on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024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89158"/>
              </p:ext>
            </p:extLst>
          </p:nvPr>
        </p:nvGraphicFramePr>
        <p:xfrm>
          <a:off x="417074" y="901068"/>
          <a:ext cx="5480452" cy="2001012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34404" y="1896582"/>
            <a:ext cx="222703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Introduction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8" name="Content Placeholder 2"/>
          <p:cNvSpPr>
            <a:spLocks/>
          </p:cNvSpPr>
          <p:nvPr/>
        </p:nvSpPr>
        <p:spPr bwMode="gray">
          <a:xfrm>
            <a:off x="323850" y="3057744"/>
            <a:ext cx="6480398" cy="28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Позволяет делать «отзывчивый» интерфейс (</a:t>
            </a:r>
            <a:r>
              <a:rPr lang="en-US" sz="2600" dirty="0">
                <a:latin typeface="Arial Narrow" pitchFamily="34" charset="0"/>
              </a:rPr>
              <a:t>responsive</a:t>
            </a:r>
            <a:r>
              <a:rPr lang="ru-RU" sz="2600" dirty="0" smtClean="0">
                <a:latin typeface="Arial Narrow" pitchFamily="34" charset="0"/>
              </a:rPr>
              <a:t>)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Поддерживает </a:t>
            </a:r>
            <a:r>
              <a:rPr lang="en-US" sz="2600" dirty="0" smtClean="0">
                <a:latin typeface="Arial Narrow" pitchFamily="34" charset="0"/>
              </a:rPr>
              <a:t>TDD</a:t>
            </a:r>
            <a:r>
              <a:rPr lang="ru-RU" sz="2600" dirty="0" smtClean="0">
                <a:latin typeface="Arial Narrow" pitchFamily="34" charset="0"/>
              </a:rPr>
              <a:t> и </a:t>
            </a:r>
            <a:r>
              <a:rPr lang="en-US" sz="2600" dirty="0" smtClean="0">
                <a:latin typeface="Arial Narrow" pitchFamily="34" charset="0"/>
              </a:rPr>
              <a:t>BDD</a:t>
            </a:r>
            <a:r>
              <a:rPr lang="ru-RU" sz="2600" dirty="0" smtClean="0">
                <a:latin typeface="Arial Narrow" pitchFamily="34" charset="0"/>
              </a:rPr>
              <a:t> техники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Отделение </a:t>
            </a:r>
            <a:r>
              <a:rPr lang="ru-RU" sz="2800" b="1" dirty="0" smtClean="0"/>
              <a:t>DO</a:t>
            </a:r>
            <a:r>
              <a:rPr lang="en-US" sz="2800" b="1" dirty="0" smtClean="0"/>
              <a:t>M</a:t>
            </a:r>
            <a:r>
              <a:rPr lang="ru-RU" sz="2800" b="1" dirty="0" smtClean="0"/>
              <a:t>-манипуляции </a:t>
            </a:r>
            <a:r>
              <a:rPr lang="ru-RU" sz="2800" b="1" dirty="0"/>
              <a:t>от логики </a:t>
            </a:r>
            <a:r>
              <a:rPr lang="ru-RU" sz="2800" b="1" dirty="0" smtClean="0"/>
              <a:t>приложения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Разделение клиентской и серверной стороны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pic>
        <p:nvPicPr>
          <p:cNvPr id="89" name="Picture 2" descr="C:\Users\bFinkels\Documents\AngularJS\Angular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6" y="1916832"/>
            <a:ext cx="4769558" cy="12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ontent Placeholder 2"/>
          <p:cNvSpPr>
            <a:spLocks/>
          </p:cNvSpPr>
          <p:nvPr/>
        </p:nvSpPr>
        <p:spPr bwMode="gray">
          <a:xfrm>
            <a:off x="323850" y="65946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err="1">
                <a:latin typeface="Arial Narrow" pitchFamily="34" charset="0"/>
              </a:rPr>
              <a:t>Angular</a:t>
            </a:r>
            <a:r>
              <a:rPr lang="ru-RU" sz="2600" dirty="0">
                <a:latin typeface="Arial Narrow" pitchFamily="34" charset="0"/>
              </a:rPr>
              <a:t> JS– </a:t>
            </a:r>
            <a:r>
              <a:rPr lang="ru-RU" sz="2600" dirty="0" err="1">
                <a:latin typeface="Arial Narrow" pitchFamily="34" charset="0"/>
              </a:rPr>
              <a:t>фреймворк</a:t>
            </a:r>
            <a:r>
              <a:rPr lang="ru-RU" sz="2600" dirty="0">
                <a:latin typeface="Arial Narrow" pitchFamily="34" charset="0"/>
              </a:rPr>
              <a:t> для одностраничных веб-приложений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>
                <a:latin typeface="Arial Narrow" pitchFamily="34" charset="0"/>
              </a:rPr>
              <a:t>Основан на шаблоне </a:t>
            </a:r>
            <a:r>
              <a:rPr lang="en-US" sz="2600" dirty="0">
                <a:latin typeface="Arial Narrow" pitchFamily="34" charset="0"/>
              </a:rPr>
              <a:t>MVC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Первый релиз – </a:t>
            </a:r>
            <a:r>
              <a:rPr lang="ru-RU" sz="2800" b="1" dirty="0" smtClean="0"/>
              <a:t>2009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Лицензия </a:t>
            </a:r>
            <a:r>
              <a:rPr lang="en-US" sz="2800" b="1" dirty="0"/>
              <a:t>MIT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with reset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Isosceles Triangle 19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23" name="Rounded Rectangle 22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 bwMode="gray">
          <a:xfrm>
            <a:off x="5720317" y="1614068"/>
            <a:ext cx="3096565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Если мы перезагрузим страницу в браузере, то все наши изменения пропадут, т.к. мы нигде их не сохраняем, например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97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validations?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31022" y="1223697"/>
            <a:ext cx="823318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У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есть много отличных </a:t>
            </a:r>
            <a:r>
              <a:rPr lang="ru-RU" sz="1800" dirty="0" err="1" smtClean="0"/>
              <a:t>валидаций</a:t>
            </a:r>
            <a:r>
              <a:rPr lang="ru-RU" sz="1800" dirty="0" smtClean="0"/>
              <a:t> на клиентской стороне, которые мы можем использовать вместе с нашими директивами.</a:t>
            </a:r>
          </a:p>
        </p:txBody>
      </p:sp>
    </p:spTree>
    <p:extLst>
      <p:ext uri="{BB962C8B-B14F-4D97-AF65-F5344CB8AC3E}">
        <p14:creationId xmlns:p14="http://schemas.microsoft.com/office/powerpoint/2010/main" val="26476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validation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13868"/>
              </p:ext>
            </p:extLst>
          </p:nvPr>
        </p:nvGraphicFramePr>
        <p:xfrm>
          <a:off x="0" y="921017"/>
          <a:ext cx="9491329" cy="3718560"/>
        </p:xfrm>
        <a:graphic>
          <a:graphicData uri="http://schemas.openxmlformats.org/drawingml/2006/table">
            <a:tbl>
              <a:tblPr/>
              <a:tblGrid>
                <a:gridCol w="9491329"/>
              </a:tblGrid>
              <a:tr h="352339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name="body"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&lt;div&gt;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is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.$valid}}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990214" y="433608"/>
            <a:ext cx="401524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Выключает стандартную</a:t>
            </a:r>
            <a:r>
              <a:rPr lang="en-US" sz="1800" dirty="0" smtClean="0"/>
              <a:t> </a:t>
            </a:r>
            <a:r>
              <a:rPr lang="en-US" sz="1800" dirty="0"/>
              <a:t>HTML </a:t>
            </a:r>
            <a:r>
              <a:rPr lang="ru-RU" sz="1800" dirty="0" err="1" smtClean="0"/>
              <a:t>валидацию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>
            <a:off x="8248183" y="783310"/>
            <a:ext cx="216024" cy="42171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2412" y="1230393"/>
            <a:ext cx="111036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5890438" y="2008445"/>
            <a:ext cx="3115026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Помечаем обязательные поля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6912025" y="2346297"/>
            <a:ext cx="216024" cy="28349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7588117">
            <a:off x="5827511" y="1570224"/>
            <a:ext cx="219844" cy="563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715401" y="2488042"/>
            <a:ext cx="216024" cy="59540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0589" y="1454324"/>
            <a:ext cx="931233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6041" y="2669697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8786" y="3155250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937433" y="3585540"/>
            <a:ext cx="319933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Печатаем </a:t>
            </a:r>
            <a:r>
              <a:rPr lang="ru-RU" sz="1800" dirty="0" err="1" smtClean="0"/>
              <a:t>вадилацию</a:t>
            </a:r>
            <a:r>
              <a:rPr lang="ru-RU" sz="1800" dirty="0" smtClean="0"/>
              <a:t> формы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263" y="3644347"/>
            <a:ext cx="514167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40134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6261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59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770626" y="3376424"/>
            <a:ext cx="2629786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мы все ещё можем отправить эту форму, даже если она не валидна.</a:t>
            </a:r>
          </a:p>
        </p:txBody>
      </p:sp>
    </p:spTree>
    <p:extLst>
      <p:ext uri="{BB962C8B-B14F-4D97-AF65-F5344CB8AC3E}">
        <p14:creationId xmlns:p14="http://schemas.microsoft.com/office/powerpoint/2010/main" val="42415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46000"/>
              </p:ext>
            </p:extLst>
          </p:nvPr>
        </p:nvGraphicFramePr>
        <p:xfrm>
          <a:off x="0" y="1034431"/>
          <a:ext cx="9144000" cy="157409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57409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105246" y="2667663"/>
            <a:ext cx="565652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Мы хотим чтоб этот метод выполнялся только тогда, когда </a:t>
            </a:r>
            <a:r>
              <a:rPr lang="en-US" sz="1800" dirty="0" err="1" smtClean="0"/>
              <a:t>reviewForm</a:t>
            </a:r>
            <a:r>
              <a:rPr lang="en-US" sz="1800" dirty="0" smtClean="0"/>
              <a:t>.$valid - true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5607667" y="1669460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84174"/>
              </p:ext>
            </p:extLst>
          </p:nvPr>
        </p:nvGraphicFramePr>
        <p:xfrm>
          <a:off x="0" y="1034431"/>
          <a:ext cx="9144000" cy="135435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354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 &amp;&amp;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gray">
          <a:xfrm>
            <a:off x="241004" y="2667662"/>
            <a:ext cx="565652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Если </a:t>
            </a:r>
            <a:r>
              <a:rPr lang="en-US" sz="1800" dirty="0" smtClean="0"/>
              <a:t>$valid</a:t>
            </a:r>
            <a:r>
              <a:rPr lang="ru-RU" sz="1800" dirty="0" smtClean="0"/>
              <a:t> – </a:t>
            </a:r>
            <a:r>
              <a:rPr lang="en-US" sz="1800" dirty="0" smtClean="0"/>
              <a:t>false</a:t>
            </a:r>
            <a:r>
              <a:rPr lang="ru-RU" sz="1800" dirty="0" smtClean="0"/>
              <a:t>, то метод </a:t>
            </a:r>
            <a:r>
              <a:rPr lang="en-US" sz="1800" dirty="0" err="1" smtClean="0"/>
              <a:t>addReview</a:t>
            </a:r>
            <a:r>
              <a:rPr lang="ru-RU" sz="1800" dirty="0" smtClean="0"/>
              <a:t> не вызовется.</a:t>
            </a: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3743425" y="1669459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Doesn’t Submit an Invalid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557973" y="2634823"/>
            <a:ext cx="326544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нам сообщить пользователю что его форма не валидна?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5" grpId="0" animBg="1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Input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63007"/>
              </p:ext>
            </p:extLst>
          </p:nvPr>
        </p:nvGraphicFramePr>
        <p:xfrm>
          <a:off x="67390" y="248181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class="ng-pristine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939395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before typing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71126"/>
              </p:ext>
            </p:extLst>
          </p:nvPr>
        </p:nvGraphicFramePr>
        <p:xfrm>
          <a:off x="130293" y="1074770"/>
          <a:ext cx="8921558" cy="365091"/>
        </p:xfrm>
        <a:graphic>
          <a:graphicData uri="http://schemas.openxmlformats.org/drawingml/2006/table">
            <a:tbl>
              <a:tblPr/>
              <a:tblGrid>
                <a:gridCol w="892155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2371"/>
              </p:ext>
            </p:extLst>
          </p:nvPr>
        </p:nvGraphicFramePr>
        <p:xfrm>
          <a:off x="67390" y="3647849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name="author". . . class="ng-dirty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01328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invalid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40332"/>
              </p:ext>
            </p:extLst>
          </p:nvPr>
        </p:nvGraphicFramePr>
        <p:xfrm>
          <a:off x="67390" y="483515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class="ng-dirty ng-valid"&gt;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ontent Placeholder 2"/>
          <p:cNvSpPr>
            <a:spLocks/>
          </p:cNvSpPr>
          <p:nvPr/>
        </p:nvSpPr>
        <p:spPr bwMode="gray">
          <a:xfrm>
            <a:off x="130291" y="420767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valid email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30290" y="5441818"/>
            <a:ext cx="8793969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Так что давайте выделять поле на форме, используя классы, после того, как мы начали печатать – </a:t>
            </a:r>
            <a:r>
              <a:rPr lang="en-US" sz="1800" dirty="0" smtClean="0"/>
              <a:t>ng-</a:t>
            </a:r>
            <a:r>
              <a:rPr lang="en-US" sz="1800" dirty="0" err="1" smtClean="0"/>
              <a:t>girty</a:t>
            </a:r>
            <a:r>
              <a:rPr lang="ru-RU" sz="1800" dirty="0" smtClean="0"/>
              <a:t>, показывать валидно поле или нет – </a:t>
            </a:r>
            <a:r>
              <a:rPr lang="en-US" sz="1800" dirty="0" smtClean="0"/>
              <a:t>ng-valid, ng-invalid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6162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4083"/>
              </p:ext>
            </p:extLst>
          </p:nvPr>
        </p:nvGraphicFramePr>
        <p:xfrm>
          <a:off x="0" y="827959"/>
          <a:ext cx="9144000" cy="950314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9503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0918"/>
              </p:ext>
            </p:extLst>
          </p:nvPr>
        </p:nvGraphicFramePr>
        <p:xfrm>
          <a:off x="177210" y="2490182"/>
          <a:ext cx="8816882" cy="2246376"/>
        </p:xfrm>
        <a:graphic>
          <a:graphicData uri="http://schemas.openxmlformats.org/drawingml/2006/table">
            <a:tbl>
              <a:tblPr/>
              <a:tblGrid>
                <a:gridCol w="8816882"/>
              </a:tblGrid>
              <a:tr h="95031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.ng-invalid.ng-dirty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#FA787E;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#78FA89;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style.css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94596" y="2606469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Красная граница для </a:t>
            </a:r>
            <a:r>
              <a:rPr lang="ru-RU" sz="1800" dirty="0" err="1" smtClean="0"/>
              <a:t>невалидного</a:t>
            </a:r>
            <a:endParaRPr lang="ru-RU" sz="1800" dirty="0" smtClean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3794596" y="3552767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Зеленая граница для валидного</a:t>
            </a:r>
          </a:p>
        </p:txBody>
      </p:sp>
    </p:spTree>
    <p:extLst>
      <p:ext uri="{BB962C8B-B14F-4D97-AF65-F5344CB8AC3E}">
        <p14:creationId xmlns:p14="http://schemas.microsoft.com/office/powerpoint/2010/main" val="102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red and green borders!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 bwMode="gray">
          <a:xfrm>
            <a:off x="1114546" y="401792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/>
              <a:t>I bought a few weeks ago.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7" y="4012308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222" y="4089185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Standard </a:t>
            </a: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Web </a:t>
            </a:r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App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028384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HTML5-based type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67186"/>
              </p:ext>
            </p:extLst>
          </p:nvPr>
        </p:nvGraphicFramePr>
        <p:xfrm>
          <a:off x="130293" y="207902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type="email" name="email"&gt;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242814" y="1224715"/>
            <a:ext cx="8482972" cy="6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Формы обычно имеют 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правила о корректных данных для полей ввода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AngularJS</a:t>
            </a:r>
            <a:r>
              <a:rPr lang="ru-RU" sz="2000" dirty="0" smtClean="0">
                <a:latin typeface="Arial Narrow" pitchFamily="34" charset="0"/>
              </a:rPr>
              <a:t> имеет встроенные </a:t>
            </a:r>
            <a:r>
              <a:rPr lang="ru-RU" sz="2000" dirty="0" err="1" smtClean="0">
                <a:latin typeface="Arial Narrow" pitchFamily="34" charset="0"/>
              </a:rPr>
              <a:t>валидаторы</a:t>
            </a:r>
            <a:r>
              <a:rPr lang="ru-RU" sz="2000" dirty="0" smtClean="0">
                <a:latin typeface="Arial Narrow" pitchFamily="34" charset="0"/>
              </a:rPr>
              <a:t> для распространённых типов полей ввода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84319"/>
              </p:ext>
            </p:extLst>
          </p:nvPr>
        </p:nvGraphicFramePr>
        <p:xfrm>
          <a:off x="130293" y="2770138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name="homepage"&gt;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4126"/>
              </p:ext>
            </p:extLst>
          </p:nvPr>
        </p:nvGraphicFramePr>
        <p:xfrm>
          <a:off x="130293" y="346834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type="number" name="quantity"&gt;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162845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Так же можно определить длину строки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63637"/>
              </p:ext>
            </p:extLst>
          </p:nvPr>
        </p:nvGraphicFramePr>
        <p:xfrm>
          <a:off x="130293" y="463438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min=1 max=10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Custom 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Refactoring our code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3790705"/>
            <a:ext cx="8482972" cy="4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У нас будет множество страниц, которым нужно </a:t>
            </a: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будет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переиспользовать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этот код 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602324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Как мы можем избежать дублирования кода?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54148"/>
              </p:ext>
            </p:extLst>
          </p:nvPr>
        </p:nvGraphicFramePr>
        <p:xfrm>
          <a:off x="284100" y="921017"/>
          <a:ext cx="8532782" cy="260190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260190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dirty="0"/>
              <a:t>ng-include </a:t>
            </a:r>
            <a:r>
              <a:rPr lang="en-US" b="1" dirty="0"/>
              <a:t>for 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30293" y="244391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ng-include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ожидает переменную с именем файла.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Для передачи имени непосредственно как строки нужно использовать одинарные кавычки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24872"/>
              </p:ext>
            </p:extLst>
          </p:nvPr>
        </p:nvGraphicFramePr>
        <p:xfrm>
          <a:off x="284100" y="835968"/>
          <a:ext cx="8532782" cy="151028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ng-include="'product-title.html'"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89747"/>
              </p:ext>
            </p:extLst>
          </p:nvPr>
        </p:nvGraphicFramePr>
        <p:xfrm>
          <a:off x="191394" y="3228754"/>
          <a:ext cx="8532782" cy="774192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70529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product-title.html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93932"/>
              </p:ext>
            </p:extLst>
          </p:nvPr>
        </p:nvGraphicFramePr>
        <p:xfrm>
          <a:off x="290631" y="4450578"/>
          <a:ext cx="8532782" cy="142523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 class="ng-scope"&gt;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&lt;span class="ng-scope ng-binding"&gt;Awesome Multi-touch Keyboard&lt;/span&gt;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 ng-scope ng-binding"&gt;$250.00&lt;/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generated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.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ng-include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7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loading differently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Fetches ng-included file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Returned</a:t>
            </a:r>
            <a:endParaRPr lang="ru-RU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8382" y="2776924"/>
            <a:ext cx="1930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 loads up</a:t>
            </a:r>
          </a:p>
          <a:p>
            <a:r>
              <a:rPr lang="en-US" dirty="0" smtClean="0"/>
              <a:t>Angular 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8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our First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4631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Используя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ng-include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48318"/>
              </p:ext>
            </p:extLst>
          </p:nvPr>
        </p:nvGraphicFramePr>
        <p:xfrm>
          <a:off x="130292" y="299979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5" y="245737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err="1" smtClean="0">
                <a:latin typeface="Arial Narrow" pitchFamily="34" charset="0"/>
              </a:rPr>
              <a:t>Кастомная</a:t>
            </a:r>
            <a:r>
              <a:rPr lang="ru-RU" sz="2000" dirty="0" smtClean="0">
                <a:latin typeface="Arial Narrow" pitchFamily="34" charset="0"/>
              </a:rPr>
              <a:t> директива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79070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Наш старый код и наша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кастомная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директива делают абсолютно одинаковые вещи. 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Зачем же использовать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кастомные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директивы?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Directives?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20502" y="800078"/>
            <a:ext cx="8702911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Директивы позволяют нам писать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HTML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-код который описывает поведение, а не просто разметку нашего приложения.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1544"/>
              </p:ext>
            </p:extLst>
          </p:nvPr>
        </p:nvGraphicFramePr>
        <p:xfrm>
          <a:off x="120502" y="1752905"/>
          <a:ext cx="7936273" cy="347319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2457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&lt;aside class="col-sm-3"&gt;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&lt;book-cover&gt;&lt;/book-cover&gt;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&lt;h4&gt;&lt;book-rating&gt;&lt;/book-rating&gt;&lt;/h4&gt;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&lt;/aside&gt;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class="col-sm-9"&gt;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&lt;h3&gt;&lt;book-title&gt;&lt;/book-title&gt;&lt;/h3&gt;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&lt;book-authors&gt;&lt;/book-authors&gt;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&lt;book-review-text&gt;&lt;/book-review-text&gt;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&lt;book-genres&gt;&lt;/book-genres&gt;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120502" y="5358074"/>
            <a:ext cx="8702911" cy="74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Вы ведь можете понять что делает этот код?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Writing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3196" y="1043245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для шаблонов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определяют </a:t>
            </a:r>
            <a:r>
              <a:rPr lang="ru-RU" sz="2000" dirty="0" err="1" smtClean="0">
                <a:latin typeface="Arial Narrow" pitchFamily="34" charset="0"/>
              </a:rPr>
              <a:t>кастомный</a:t>
            </a:r>
            <a:r>
              <a:rPr lang="ru-RU" sz="2000" dirty="0" smtClean="0">
                <a:latin typeface="Arial Narrow" pitchFamily="34" charset="0"/>
              </a:rPr>
              <a:t> тэг или атрибут который раскрывается или заменяется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может содержать логику контроллера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3166212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так же могут быть использованы для: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содержания сложного </a:t>
            </a:r>
            <a:r>
              <a:rPr lang="en-US" sz="2000" dirty="0" smtClean="0">
                <a:latin typeface="Arial Narrow" pitchFamily="34" charset="0"/>
              </a:rPr>
              <a:t>UI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вызовов </a:t>
            </a:r>
            <a:r>
              <a:rPr lang="ru-RU" sz="2000" dirty="0" err="1">
                <a:latin typeface="Arial Narrow" pitchFamily="34" charset="0"/>
              </a:rPr>
              <a:t>э</a:t>
            </a:r>
            <a:r>
              <a:rPr lang="ru-RU" sz="2000" dirty="0" err="1" smtClean="0">
                <a:latin typeface="Arial Narrow" pitchFamily="34" charset="0"/>
              </a:rPr>
              <a:t>вентов</a:t>
            </a:r>
            <a:r>
              <a:rPr lang="ru-RU" sz="2000" dirty="0" smtClean="0">
                <a:latin typeface="Arial Narrow" pitchFamily="34" charset="0"/>
              </a:rPr>
              <a:t> и регистрации </a:t>
            </a:r>
            <a:r>
              <a:rPr lang="ru-RU" sz="2000" dirty="0" err="1" smtClean="0">
                <a:latin typeface="Arial Narrow" pitchFamily="34" charset="0"/>
              </a:rPr>
              <a:t>эвент-хэндлеров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err="1" smtClean="0">
                <a:latin typeface="Arial Narrow" pitchFamily="34" charset="0"/>
              </a:rPr>
              <a:t>Переисползования</a:t>
            </a:r>
            <a:r>
              <a:rPr lang="ru-RU" sz="2000" dirty="0" smtClean="0">
                <a:latin typeface="Arial Narrow" pitchFamily="34" charset="0"/>
              </a:rPr>
              <a:t> общих компонентов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1909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90500"/>
              </p:ext>
            </p:extLst>
          </p:nvPr>
        </p:nvGraphicFramePr>
        <p:xfrm>
          <a:off x="326551" y="2217717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//A configuration object defining how your directive will work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>
            <a:off x="2779406" y="1170358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Angular Web App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JSON data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596336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DATA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24" name="Curved Connector 23"/>
          <p:cNvCxnSpPr>
            <a:stCxn id="23" idx="3"/>
            <a:endCxn id="18" idx="3"/>
          </p:cNvCxnSpPr>
          <p:nvPr/>
        </p:nvCxnSpPr>
        <p:spPr bwMode="auto">
          <a:xfrm flipV="1">
            <a:off x="8244408" y="2310604"/>
            <a:ext cx="432048" cy="1911774"/>
          </a:xfrm>
          <a:prstGeom prst="curvedConnector3">
            <a:avLst>
              <a:gd name="adj1" fmla="val 18560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8917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21066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86749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 smtClean="0"/>
              <a:t>E - </a:t>
            </a:r>
            <a:r>
              <a:rPr lang="ru-RU" sz="1800" dirty="0" err="1" smtClean="0"/>
              <a:t>елемент</a:t>
            </a:r>
            <a:r>
              <a:rPr lang="ru-RU" sz="18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4" name="Down Arrow 13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477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 vs Element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4688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</a:t>
            </a:r>
            <a:r>
              <a:rPr lang="ru-RU" sz="2000" dirty="0">
                <a:latin typeface="Arial Narrow" pitchFamily="34" charset="0"/>
              </a:rPr>
              <a:t>э</a:t>
            </a:r>
            <a:r>
              <a:rPr lang="ru-RU" sz="2000" dirty="0" smtClean="0">
                <a:latin typeface="Arial Narrow" pitchFamily="34" charset="0"/>
              </a:rPr>
              <a:t>лемент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19522"/>
              </p:ext>
            </p:extLst>
          </p:nvPr>
        </p:nvGraphicFramePr>
        <p:xfrm>
          <a:off x="130293" y="317700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6" y="263458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атрибут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31098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Следует использовать директиву-элемент для </a:t>
            </a:r>
            <a:r>
              <a:rPr lang="en-US" sz="2000" dirty="0" smtClean="0">
                <a:latin typeface="Arial Narrow" pitchFamily="34" charset="0"/>
              </a:rPr>
              <a:t>UI</a:t>
            </a:r>
            <a:r>
              <a:rPr lang="ru-RU" sz="2000" dirty="0" smtClean="0">
                <a:latin typeface="Arial Narrow" pitchFamily="34" charset="0"/>
              </a:rPr>
              <a:t> </a:t>
            </a:r>
            <a:r>
              <a:rPr lang="ru-RU" sz="2000" dirty="0" err="1" smtClean="0">
                <a:latin typeface="Arial Narrow" pitchFamily="34" charset="0"/>
              </a:rPr>
              <a:t>виджетов</a:t>
            </a:r>
            <a:r>
              <a:rPr lang="ru-RU" sz="2000" dirty="0" smtClean="0">
                <a:latin typeface="Arial Narrow" pitchFamily="34" charset="0"/>
              </a:rPr>
              <a:t> и директиву-атрибут для изменения поведения, например – подсказка.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Defining an Attribute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99728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71468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‘A',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3567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/>
              <a:t>A</a:t>
            </a:r>
            <a:r>
              <a:rPr lang="en-US" sz="1800" dirty="0" smtClean="0"/>
              <a:t> - </a:t>
            </a:r>
            <a:r>
              <a:rPr lang="ru-RU" sz="1800" dirty="0" smtClean="0"/>
              <a:t>атрибут)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Directives allow you to write better HTML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128305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пишите динамическое веб-приложение, как вы думаете вы будете в состоянии понять функциональность, просто посмотрев на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2209281"/>
            <a:ext cx="8503344" cy="39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>
                <a:latin typeface="Arial Narrow" pitchFamily="34" charset="0"/>
              </a:rPr>
              <a:t>Нет, не так ли?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130293" y="288330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пишете приложение на </a:t>
            </a:r>
            <a:r>
              <a:rPr lang="en-US" sz="2000" dirty="0" smtClean="0">
                <a:latin typeface="Arial Narrow" pitchFamily="34" charset="0"/>
              </a:rPr>
              <a:t>Angular JS</a:t>
            </a:r>
            <a:r>
              <a:rPr lang="ru-RU" sz="2000" dirty="0" smtClean="0">
                <a:latin typeface="Arial Narrow" pitchFamily="34" charset="0"/>
              </a:rPr>
              <a:t>, вы должны быть в состоянии понять поведение сразу из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кода.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3914662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для этого вам нужно использовать </a:t>
            </a:r>
            <a:r>
              <a:rPr lang="ru-RU" sz="2000" dirty="0" err="1" smtClean="0">
                <a:latin typeface="Arial Narrow" pitchFamily="34" charset="0"/>
              </a:rPr>
              <a:t>кастомные</a:t>
            </a:r>
            <a:r>
              <a:rPr lang="ru-RU" sz="2000" dirty="0" smtClean="0">
                <a:latin typeface="Arial Narrow" pitchFamily="34" charset="0"/>
              </a:rPr>
              <a:t> директивы, чтобы писать выразительный и богатый </a:t>
            </a:r>
            <a:r>
              <a:rPr lang="en-US" sz="2000" dirty="0" smtClean="0">
                <a:latin typeface="Arial Narrow" pitchFamily="34" charset="0"/>
              </a:rPr>
              <a:t>HTML.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Directive Controllers </a:t>
            </a:r>
          </a:p>
        </p:txBody>
      </p:sp>
    </p:spTree>
    <p:extLst>
      <p:ext uri="{BB962C8B-B14F-4D97-AF65-F5344CB8AC3E}">
        <p14:creationId xmlns:p14="http://schemas.microsoft.com/office/powerpoint/2010/main" val="2939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Reviewing our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90052"/>
              </p:ext>
            </p:extLst>
          </p:nvPr>
        </p:nvGraphicFramePr>
        <p:xfrm>
          <a:off x="326551" y="1094336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95135"/>
              </p:ext>
            </p:extLst>
          </p:nvPr>
        </p:nvGraphicFramePr>
        <p:xfrm>
          <a:off x="303182" y="3136683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85610"/>
              </p:ext>
            </p:extLst>
          </p:nvPr>
        </p:nvGraphicFramePr>
        <p:xfrm>
          <a:off x="303182" y="451860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&lt;product-title&gt;&lt;/product-title&gt; 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 bwMode="gray">
          <a:xfrm>
            <a:off x="411816" y="267971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атрибут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3241599" y="1996304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411816" y="401742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ru-RU" sz="1800" dirty="0" err="1" smtClean="0"/>
              <a:t>елемент</a:t>
            </a:r>
            <a:endParaRPr lang="ru-RU" sz="1800" dirty="0" smtClean="0"/>
          </a:p>
        </p:txBody>
      </p:sp>
      <p:sp>
        <p:nvSpPr>
          <p:cNvPr id="22" name="Down Arrow 21"/>
          <p:cNvSpPr/>
          <p:nvPr/>
        </p:nvSpPr>
        <p:spPr bwMode="auto">
          <a:xfrm>
            <a:off x="3241599" y="3408922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if we need a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78948"/>
              </p:ext>
            </p:extLst>
          </p:nvPr>
        </p:nvGraphicFramePr>
        <p:xfrm>
          <a:off x="326551" y="1200662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3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73630"/>
              </p:ext>
            </p:extLst>
          </p:nvPr>
        </p:nvGraphicFramePr>
        <p:xfrm>
          <a:off x="326551" y="120066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57328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9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9116"/>
              </p:ext>
            </p:extLst>
          </p:nvPr>
        </p:nvGraphicFramePr>
        <p:xfrm>
          <a:off x="326551" y="1200662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product-panels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49166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0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API-Driven Application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99592" y="2420888"/>
            <a:ext cx="3600400" cy="115212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4" descr="C:\Users\bFinkels\Documents\AngularJS\datasour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685903"/>
            <a:ext cx="580201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333" y="2627620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Source</a:t>
            </a:r>
            <a:endParaRPr lang="ru-RU" dirty="0"/>
          </a:p>
        </p:txBody>
      </p:sp>
      <p:pic>
        <p:nvPicPr>
          <p:cNvPr id="9" name="Picture 5" descr="C:\Users\bFinkels\Documents\AngularJS\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61" y="2685903"/>
            <a:ext cx="722340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 bwMode="auto">
          <a:xfrm>
            <a:off x="2656713" y="2852936"/>
            <a:ext cx="864096" cy="288032"/>
          </a:xfrm>
          <a:prstGeom prst="left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6" descr="C:\Users\bFinkels\Documents\AngularJ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39" y="836712"/>
            <a:ext cx="692789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Finkels\Documents\AngularJS\mob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8" y="2716362"/>
            <a:ext cx="597975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bFinkels\Documents\AngularJS\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37112"/>
            <a:ext cx="497677" cy="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 bwMode="auto">
          <a:xfrm rot="18900274">
            <a:off x="4252238" y="1792261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644008" y="2934210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2441551">
            <a:off x="4419015" y="3983444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write the Directive 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4368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4343"/>
              </p:ext>
            </p:extLst>
          </p:nvPr>
        </p:nvGraphicFramePr>
        <p:xfrm>
          <a:off x="326551" y="3004653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the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560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7609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67760" y="5578856"/>
            <a:ext cx="775398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Для начала нам нужно перенести эту функциональность вовнутрь директивы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985033" y="4804895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9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the Controller Inside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13949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2281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3241599" y="2504555"/>
            <a:ext cx="398937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Затем перенести ссылку на контроллер 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6169096" y="1667066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to Specify the Alias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32215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60070"/>
              </p:ext>
            </p:extLst>
          </p:nvPr>
        </p:nvGraphicFramePr>
        <p:xfrm>
          <a:off x="326551" y="300465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controllerAs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'panels'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498399" y="5623439"/>
            <a:ext cx="676009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это работает, используем </a:t>
            </a:r>
            <a:r>
              <a:rPr lang="en-US" sz="1800" b="1" dirty="0" smtClean="0"/>
              <a:t>panels</a:t>
            </a:r>
            <a:r>
              <a:rPr lang="ru-RU" sz="1800" b="1" dirty="0" smtClean="0"/>
              <a:t> </a:t>
            </a:r>
            <a:r>
              <a:rPr lang="ru-RU" sz="1800" dirty="0" smtClean="0"/>
              <a:t>как ссылку на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15388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/>
              <a:t>Directive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523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Dependencies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8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refactor?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52914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gray">
          <a:xfrm>
            <a:off x="5280837" y="4800734"/>
            <a:ext cx="32519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Можем-ли мы это переработать?</a:t>
            </a:r>
          </a:p>
        </p:txBody>
      </p:sp>
      <p:sp>
        <p:nvSpPr>
          <p:cNvPr id="22" name="Freeform 21"/>
          <p:cNvSpPr/>
          <p:nvPr/>
        </p:nvSpPr>
        <p:spPr bwMode="gray">
          <a:xfrm rot="20883174">
            <a:off x="6741244" y="2500834"/>
            <a:ext cx="1190443" cy="1838611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563832" y="2619535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into a new file ... products.js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0139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65646"/>
              </p:ext>
            </p:extLst>
          </p:nvPr>
        </p:nvGraphicFramePr>
        <p:xfrm>
          <a:off x="2122749" y="3334793"/>
          <a:ext cx="6410033" cy="1019556"/>
        </p:xfrm>
        <a:graphic>
          <a:graphicData uri="http://schemas.openxmlformats.org/drawingml/2006/table">
            <a:tbl>
              <a:tblPr/>
              <a:tblGrid>
                <a:gridCol w="641003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a new</a:t>
            </a:r>
            <a:r>
              <a:rPr lang="en-US" b="1" i="1" dirty="0"/>
              <a:t> </a:t>
            </a:r>
            <a:r>
              <a:rPr lang="en-US" b="1" dirty="0"/>
              <a:t>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13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66033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 bwMode="gray">
          <a:xfrm>
            <a:off x="3067629" y="2676450"/>
            <a:ext cx="259403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Определили новый модуль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4647522" y="3048334"/>
            <a:ext cx="219844" cy="57291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6047049" y="2883611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194382" y="3219148"/>
            <a:ext cx="219844" cy="36575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1" name="Freeform 30"/>
          <p:cNvSpPr/>
          <p:nvPr/>
        </p:nvSpPr>
        <p:spPr bwMode="gray">
          <a:xfrm>
            <a:off x="118700" y="1752600"/>
            <a:ext cx="1641520" cy="1897380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760220" y="3649980"/>
            <a:ext cx="93344" cy="6142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</p:cNvCxnSpPr>
          <p:nvPr/>
        </p:nvCxnSpPr>
        <p:spPr>
          <a:xfrm flipV="1">
            <a:off x="914400" y="1731170"/>
            <a:ext cx="50006" cy="2143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 bwMode="gray">
          <a:xfrm>
            <a:off x="0" y="3300278"/>
            <a:ext cx="1630326" cy="22886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Можно использовать переменную </a:t>
            </a:r>
            <a:r>
              <a:rPr lang="en-US" sz="1800" dirty="0" smtClean="0"/>
              <a:t>app</a:t>
            </a:r>
            <a:r>
              <a:rPr lang="ru-RU" sz="1800" dirty="0" smtClean="0"/>
              <a:t> и там и там, так как она находится в разных областях видимости</a:t>
            </a:r>
          </a:p>
        </p:txBody>
      </p:sp>
    </p:spTree>
    <p:extLst>
      <p:ext uri="{BB962C8B-B14F-4D97-AF65-F5344CB8AC3E}">
        <p14:creationId xmlns:p14="http://schemas.microsoft.com/office/powerpoint/2010/main" val="30192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31" grpId="0" animBg="1"/>
      <p:bldP spid="4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it to the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November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69456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'store-products'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73259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586976" y="2566522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6194382" y="3019648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864616" y="2001264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531348" y="1171122"/>
            <a:ext cx="307635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store </a:t>
            </a:r>
            <a:r>
              <a:rPr lang="ru-RU" sz="1800" dirty="0" smtClean="0"/>
              <a:t>зависит от </a:t>
            </a:r>
            <a:r>
              <a:rPr lang="en-US" sz="1800" dirty="0" smtClean="0"/>
              <a:t>store-products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32709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T-Systems_MASTER_4-3_EN_20150916" id="{DFEFAFB4-ABC7-4B25-965E-2C14A01E366B}" vid="{D2B6305F-D7EB-42C0-B52E-42296371498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13991</Words>
  <Application>Microsoft Office PowerPoint</Application>
  <PresentationFormat>On-screen Show (4:3)</PresentationFormat>
  <Paragraphs>2607</Paragraphs>
  <Slides>195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9" baseType="lpstr">
      <vt:lpstr>Arial</vt:lpstr>
      <vt:lpstr>Courier New</vt:lpstr>
      <vt:lpstr>Tele-GroteskUlt</vt:lpstr>
      <vt:lpstr>Tele-GroteskNor</vt:lpstr>
      <vt:lpstr>Wingdings 2</vt:lpstr>
      <vt:lpstr>Tele-GroteskFet</vt:lpstr>
      <vt:lpstr>Wingdings</vt:lpstr>
      <vt:lpstr>TeleGrotesk Headline Ultra</vt:lpstr>
      <vt:lpstr>Tele-GroteskNCNor</vt:lpstr>
      <vt:lpstr>Arial Narrow</vt:lpstr>
      <vt:lpstr>Arial Unicode MS</vt:lpstr>
      <vt:lpstr>TeleGrotesk Headline</vt:lpstr>
      <vt:lpstr>T-Systems_MASTER_4-3_EN_20160108</vt:lpstr>
      <vt:lpstr>think-cell Folie</vt:lpstr>
      <vt:lpstr>PowerPoint Presentation</vt:lpstr>
      <vt:lpstr>PowerPoint Presentation</vt:lpstr>
      <vt:lpstr>Your skills</vt:lpstr>
      <vt:lpstr>Agenda  </vt:lpstr>
      <vt:lpstr>Overview</vt:lpstr>
      <vt:lpstr>Introduction</vt:lpstr>
      <vt:lpstr>Standard Web App</vt:lpstr>
      <vt:lpstr>Angular Web App</vt:lpstr>
      <vt:lpstr>API-Driven Application</vt:lpstr>
      <vt:lpstr>What is Angular JS?</vt:lpstr>
      <vt:lpstr>Directives</vt:lpstr>
      <vt:lpstr>Getting started</vt:lpstr>
      <vt:lpstr>Modules</vt:lpstr>
      <vt:lpstr>Create module</vt:lpstr>
      <vt:lpstr>Including our module</vt:lpstr>
      <vt:lpstr>Expressions</vt:lpstr>
      <vt:lpstr>Expressions</vt:lpstr>
      <vt:lpstr>Directives</vt:lpstr>
      <vt:lpstr>Directives</vt:lpstr>
      <vt:lpstr>Code example</vt:lpstr>
      <vt:lpstr>Filter</vt:lpstr>
      <vt:lpstr>Filters</vt:lpstr>
      <vt:lpstr>Image data</vt:lpstr>
      <vt:lpstr>Ng-src for images</vt:lpstr>
      <vt:lpstr>Tabs</vt:lpstr>
      <vt:lpstr>Tabs</vt:lpstr>
      <vt:lpstr>Tabs</vt:lpstr>
      <vt:lpstr>Tabs</vt:lpstr>
      <vt:lpstr>2-way data binding</vt:lpstr>
      <vt:lpstr>Tab content panels</vt:lpstr>
      <vt:lpstr>Trigger tabs</vt:lpstr>
      <vt:lpstr>Trigger tabs</vt:lpstr>
      <vt:lpstr>No initial tab</vt:lpstr>
      <vt:lpstr>Setting initial value</vt:lpstr>
      <vt:lpstr>initial tab</vt:lpstr>
      <vt:lpstr>Setting active tab</vt:lpstr>
      <vt:lpstr>With active class</vt:lpstr>
      <vt:lpstr>Pull logic to controller</vt:lpstr>
      <vt:lpstr>Pull logic to controller</vt:lpstr>
      <vt:lpstr>Pull logic to controller</vt:lpstr>
      <vt:lpstr>Pull logic to controller</vt:lpstr>
      <vt:lpstr>With logic in controller</vt:lpstr>
      <vt:lpstr>Forms and Models</vt:lpstr>
      <vt:lpstr>Add a Review</vt:lpstr>
      <vt:lpstr>Add a review</vt:lpstr>
      <vt:lpstr>Adding reviews to our products</vt:lpstr>
      <vt:lpstr>Looping over reviews in our tab</vt:lpstr>
      <vt:lpstr>How is it displaying?</vt:lpstr>
      <vt:lpstr>Creating review form</vt:lpstr>
      <vt:lpstr>Implementing live preview</vt:lpstr>
      <vt:lpstr>Ng-model directive</vt:lpstr>
      <vt:lpstr>Live preview in action</vt:lpstr>
      <vt:lpstr>Two More Binding Examples</vt:lpstr>
      <vt:lpstr>Initialize the Review</vt:lpstr>
      <vt:lpstr>Creating the Review Controller</vt:lpstr>
      <vt:lpstr>Using the reviewCtrl.review</vt:lpstr>
      <vt:lpstr>Using ng-submit to make the Form Work</vt:lpstr>
      <vt:lpstr>Need clean form</vt:lpstr>
      <vt:lpstr>Resetting the Form on Submit</vt:lpstr>
      <vt:lpstr>Form with reset</vt:lpstr>
      <vt:lpstr>What about validations?</vt:lpstr>
      <vt:lpstr>Now with validation</vt:lpstr>
      <vt:lpstr>With validations</vt:lpstr>
      <vt:lpstr>Preventing the Submit</vt:lpstr>
      <vt:lpstr>Preventing the Submit</vt:lpstr>
      <vt:lpstr>Doesn’t Submit an Invalid Form</vt:lpstr>
      <vt:lpstr>The Input Classes</vt:lpstr>
      <vt:lpstr>CSS Classes</vt:lpstr>
      <vt:lpstr>Now with red and green borders!</vt:lpstr>
      <vt:lpstr>HTML5-based type validations</vt:lpstr>
      <vt:lpstr>Custom Directives</vt:lpstr>
      <vt:lpstr>Refactoring our code</vt:lpstr>
      <vt:lpstr>Using ng-include for Templates</vt:lpstr>
      <vt:lpstr>With ng-include</vt:lpstr>
      <vt:lpstr>Page loading differently</vt:lpstr>
      <vt:lpstr>Creating our First Custom Directive</vt:lpstr>
      <vt:lpstr>Why Directives?</vt:lpstr>
      <vt:lpstr>Writing Custom Directives</vt:lpstr>
      <vt:lpstr>How to Build Custom Directives</vt:lpstr>
      <vt:lpstr>How to Build Custom Directives</vt:lpstr>
      <vt:lpstr>With custom directive</vt:lpstr>
      <vt:lpstr>Attribute vs Element Directives</vt:lpstr>
      <vt:lpstr>Defining an Attribute Directive</vt:lpstr>
      <vt:lpstr>Directives allow you to write better HTML</vt:lpstr>
      <vt:lpstr>Directive Controllers </vt:lpstr>
      <vt:lpstr>Reviewing our Directive</vt:lpstr>
      <vt:lpstr>What if we need a Controller?</vt:lpstr>
      <vt:lpstr>First, extract the template...</vt:lpstr>
      <vt:lpstr>First, extract the template...</vt:lpstr>
      <vt:lpstr>Now write the Directive ...</vt:lpstr>
      <vt:lpstr>What about the Controller?</vt:lpstr>
      <vt:lpstr>Moving the Controller Inside</vt:lpstr>
      <vt:lpstr>Need to Specify the Alias</vt:lpstr>
      <vt:lpstr>With Directive Controller</vt:lpstr>
      <vt:lpstr>Dependencies</vt:lpstr>
      <vt:lpstr>Need to refactor?</vt:lpstr>
      <vt:lpstr>Extract into a new file ... products.js</vt:lpstr>
      <vt:lpstr>Make a new Module</vt:lpstr>
      <vt:lpstr>Add it to the dependencies</vt:lpstr>
      <vt:lpstr>We’ll also need to include the file</vt:lpstr>
      <vt:lpstr>With two modules</vt:lpstr>
      <vt:lpstr> Services </vt:lpstr>
      <vt:lpstr>Does this feel strange?</vt:lpstr>
      <vt:lpstr>How do we get that data?</vt:lpstr>
      <vt:lpstr>We need a Service!</vt:lpstr>
      <vt:lpstr>Introducing the $http Service!</vt:lpstr>
      <vt:lpstr>How does a Controller use a Service like $http?</vt:lpstr>
      <vt:lpstr>HOW Angular DI works?</vt:lpstr>
      <vt:lpstr>Time for injection!</vt:lpstr>
      <vt:lpstr>Let’s use our Service!</vt:lpstr>
      <vt:lpstr>Our Service will Return Data</vt:lpstr>
      <vt:lpstr>Storing the Data for use in our Page</vt:lpstr>
      <vt:lpstr>Initialize Products to be a Blank Array</vt:lpstr>
      <vt:lpstr>With Service</vt:lpstr>
      <vt:lpstr>Additional $http functionality</vt:lpstr>
      <vt:lpstr> Bonus</vt:lpstr>
      <vt:lpstr>AngularJS  full environment</vt:lpstr>
      <vt:lpstr>AngularJS  full environment</vt:lpstr>
      <vt:lpstr>AngularJS  full environment</vt:lpstr>
      <vt:lpstr>Package.json</vt:lpstr>
      <vt:lpstr>Node.js</vt:lpstr>
      <vt:lpstr>NPM</vt:lpstr>
      <vt:lpstr>NPM and Package.json</vt:lpstr>
      <vt:lpstr>NPM and Package.json</vt:lpstr>
      <vt:lpstr>NPM and Package.json</vt:lpstr>
      <vt:lpstr>NPM and Package.json</vt:lpstr>
      <vt:lpstr>NPM and Package.json</vt:lpstr>
      <vt:lpstr>NPM and Package.json</vt:lpstr>
      <vt:lpstr>Bower</vt:lpstr>
      <vt:lpstr>Bower</vt:lpstr>
      <vt:lpstr>Bower and Bower.json</vt:lpstr>
      <vt:lpstr>Run Application</vt:lpstr>
      <vt:lpstr>Testing</vt:lpstr>
      <vt:lpstr>Jasmine</vt:lpstr>
      <vt:lpstr>Karma</vt:lpstr>
      <vt:lpstr>Karma</vt:lpstr>
      <vt:lpstr>End-to-End Tests</vt:lpstr>
      <vt:lpstr>Protractor</vt:lpstr>
      <vt:lpstr>Run End-to-End Tests</vt:lpstr>
      <vt:lpstr>JSHINT</vt:lpstr>
      <vt:lpstr>JSHINT</vt:lpstr>
      <vt:lpstr>Travis CI</vt:lpstr>
      <vt:lpstr>HTML5 Boilerplate </vt:lpstr>
      <vt:lpstr>AngularJS  Security</vt:lpstr>
      <vt:lpstr>Best practices</vt:lpstr>
      <vt:lpstr>Preventing cross-site scripting (XSS) </vt:lpstr>
      <vt:lpstr>Angular’s cross-site scripting</vt:lpstr>
      <vt:lpstr>Angular’s cross-site scripting</vt:lpstr>
      <vt:lpstr>Server-side XSS protection </vt:lpstr>
      <vt:lpstr>Strict Contextual Escaping </vt:lpstr>
      <vt:lpstr>HTTP-level vulnerabilities</vt:lpstr>
      <vt:lpstr>Cross-site request forgery(CSRF or XSRF) </vt:lpstr>
      <vt:lpstr>Cross-site request forgery(CSRF or XSRF) </vt:lpstr>
      <vt:lpstr>Cross-site request forgery(CSRF or XSRF) </vt:lpstr>
      <vt:lpstr>Cross-site script inclusion (XSSI)</vt:lpstr>
      <vt:lpstr>Popular mistakes</vt:lpstr>
      <vt:lpstr> Folder structure like MVC applications</vt:lpstr>
      <vt:lpstr> Folder structure like MVC applications</vt:lpstr>
      <vt:lpstr>Modules (or lack thereof)</vt:lpstr>
      <vt:lpstr>Modules (or lack thereof)</vt:lpstr>
      <vt:lpstr>Modules (or lack thereof)</vt:lpstr>
      <vt:lpstr>dependency injection</vt:lpstr>
      <vt:lpstr>dependency injection</vt:lpstr>
      <vt:lpstr>dependency injection</vt:lpstr>
      <vt:lpstr>Global dependencies</vt:lpstr>
      <vt:lpstr>Global dependencies</vt:lpstr>
      <vt:lpstr>Inflating controllers</vt:lpstr>
      <vt:lpstr>Service vs Factory</vt:lpstr>
      <vt:lpstr>Service vs Factory</vt:lpstr>
      <vt:lpstr>Service vs Factory</vt:lpstr>
      <vt:lpstr>Service vs Factory</vt:lpstr>
      <vt:lpstr>Service vs Factory</vt:lpstr>
      <vt:lpstr>disuse Batarang</vt:lpstr>
      <vt:lpstr>Too many observers</vt:lpstr>
      <vt:lpstr>Scopes Inheritance ($scope's)</vt:lpstr>
      <vt:lpstr>Scopes Inheritance ($scope's)</vt:lpstr>
      <vt:lpstr>Using manual testing</vt:lpstr>
      <vt:lpstr>Protractor</vt:lpstr>
      <vt:lpstr>Using jQuery  </vt:lpstr>
      <vt:lpstr>Compare ANGULAR with other</vt:lpstr>
      <vt:lpstr>PowerPoint Presentation</vt:lpstr>
      <vt:lpstr>PowerPoint Presentation</vt:lpstr>
      <vt:lpstr>community</vt:lpstr>
      <vt:lpstr>Google Trends</vt:lpstr>
      <vt:lpstr>Templates</vt:lpstr>
      <vt:lpstr>AngularJS </vt:lpstr>
      <vt:lpstr>Backbone.js</vt:lpstr>
      <vt:lpstr> Ember.js</vt:lpstr>
      <vt:lpstr>AngularJS Advantages </vt:lpstr>
      <vt:lpstr>AngularJS disadvantages  </vt:lpstr>
      <vt:lpstr> Backbone.js Advantages </vt:lpstr>
      <vt:lpstr> Backbone.js disadvantages </vt:lpstr>
      <vt:lpstr> Ember.js Advantages </vt:lpstr>
      <vt:lpstr> Ember.js disadvantages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2016-02-17T21:54:32Z</dcterms:created>
  <dcterms:modified xsi:type="dcterms:W3CDTF">2017-11-21T09:12:49Z</dcterms:modified>
</cp:coreProperties>
</file>